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103"/>
  </p:handoutMasterIdLst>
  <p:sldIdLst>
    <p:sldId id="391" r:id="rId4"/>
    <p:sldId id="260" r:id="rId6"/>
    <p:sldId id="261" r:id="rId7"/>
    <p:sldId id="393" r:id="rId8"/>
    <p:sldId id="394" r:id="rId9"/>
    <p:sldId id="395" r:id="rId10"/>
    <p:sldId id="396" r:id="rId11"/>
    <p:sldId id="262" r:id="rId12"/>
    <p:sldId id="288" r:id="rId13"/>
    <p:sldId id="290" r:id="rId14"/>
    <p:sldId id="397" r:id="rId15"/>
    <p:sldId id="263" r:id="rId16"/>
    <p:sldId id="264" r:id="rId17"/>
    <p:sldId id="292" r:id="rId18"/>
    <p:sldId id="293"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7" r:id="rId41"/>
    <p:sldId id="316" r:id="rId42"/>
    <p:sldId id="267" r:id="rId43"/>
    <p:sldId id="323" r:id="rId44"/>
    <p:sldId id="318" r:id="rId45"/>
    <p:sldId id="319" r:id="rId46"/>
    <p:sldId id="321" r:id="rId47"/>
    <p:sldId id="324" r:id="rId48"/>
    <p:sldId id="322" r:id="rId49"/>
    <p:sldId id="268" r:id="rId50"/>
    <p:sldId id="325" r:id="rId51"/>
    <p:sldId id="269" r:id="rId52"/>
    <p:sldId id="270" r:id="rId53"/>
    <p:sldId id="271" r:id="rId54"/>
    <p:sldId id="326" r:id="rId55"/>
    <p:sldId id="327" r:id="rId56"/>
    <p:sldId id="328" r:id="rId57"/>
    <p:sldId id="273" r:id="rId58"/>
    <p:sldId id="274" r:id="rId59"/>
    <p:sldId id="275" r:id="rId60"/>
    <p:sldId id="276" r:id="rId61"/>
    <p:sldId id="277" r:id="rId62"/>
    <p:sldId id="350" r:id="rId63"/>
    <p:sldId id="351" r:id="rId64"/>
    <p:sldId id="352" r:id="rId65"/>
    <p:sldId id="349" r:id="rId66"/>
    <p:sldId id="353" r:id="rId67"/>
    <p:sldId id="354" r:id="rId68"/>
    <p:sldId id="336" r:id="rId69"/>
    <p:sldId id="333" r:id="rId70"/>
    <p:sldId id="329" r:id="rId71"/>
    <p:sldId id="355" r:id="rId72"/>
    <p:sldId id="360" r:id="rId73"/>
    <p:sldId id="361" r:id="rId74"/>
    <p:sldId id="362" r:id="rId75"/>
    <p:sldId id="363" r:id="rId76"/>
    <p:sldId id="365" r:id="rId77"/>
    <p:sldId id="364" r:id="rId78"/>
    <p:sldId id="366" r:id="rId79"/>
    <p:sldId id="357" r:id="rId80"/>
    <p:sldId id="332" r:id="rId81"/>
    <p:sldId id="278" r:id="rId82"/>
    <p:sldId id="337" r:id="rId83"/>
    <p:sldId id="339" r:id="rId84"/>
    <p:sldId id="279" r:id="rId85"/>
    <p:sldId id="358" r:id="rId86"/>
    <p:sldId id="280" r:id="rId87"/>
    <p:sldId id="343" r:id="rId88"/>
    <p:sldId id="286" r:id="rId89"/>
    <p:sldId id="356" r:id="rId90"/>
    <p:sldId id="281" r:id="rId91"/>
    <p:sldId id="340" r:id="rId92"/>
    <p:sldId id="341" r:id="rId93"/>
    <p:sldId id="342" r:id="rId94"/>
    <p:sldId id="344" r:id="rId95"/>
    <p:sldId id="345" r:id="rId96"/>
    <p:sldId id="346" r:id="rId97"/>
    <p:sldId id="282" r:id="rId98"/>
    <p:sldId id="283" r:id="rId99"/>
    <p:sldId id="287" r:id="rId100"/>
    <p:sldId id="284" r:id="rId101"/>
    <p:sldId id="285" r:id="rId102"/>
  </p:sldIdLst>
  <p:sldSz cx="9144000" cy="6858000" type="screen4x3"/>
  <p:notesSz cx="6858000" cy="9144000"/>
  <p:custDataLst>
    <p:tags r:id="rId107"/>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1" autoAdjust="0"/>
    <p:restoredTop sz="94386" autoAdjust="0"/>
  </p:normalViewPr>
  <p:slideViewPr>
    <p:cSldViewPr snapToGrid="0">
      <p:cViewPr varScale="1">
        <p:scale>
          <a:sx n="108" d="100"/>
          <a:sy n="108" d="100"/>
        </p:scale>
        <p:origin x="-1200" y="-78"/>
      </p:cViewPr>
      <p:guideLst>
        <p:guide orient="horz" pos="2072"/>
        <p:guide pos="2886"/>
      </p:guideLst>
    </p:cSldViewPr>
  </p:slideViewPr>
  <p:outlineViewPr>
    <p:cViewPr>
      <p:scale>
        <a:sx n="33" d="100"/>
        <a:sy n="33" d="100"/>
      </p:scale>
      <p:origin x="0" y="1944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960" y="-102"/>
      </p:cViewPr>
      <p:guideLst>
        <p:guide orient="horz" pos="2762"/>
        <p:guide pos="2164"/>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7" Type="http://schemas.openxmlformats.org/officeDocument/2006/relationships/tags" Target="tags/tag1.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31.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31.vml.rels><?xml version="1.0" encoding="UTF-8" standalone="yes"?>
<Relationships xmlns="http://schemas.openxmlformats.org/package/2006/relationships"><Relationship Id="rId5" Type="http://schemas.openxmlformats.org/officeDocument/2006/relationships/image" Target="../media/image4.wmf"/><Relationship Id="rId4" Type="http://schemas.openxmlformats.org/officeDocument/2006/relationships/image" Target="../media/image3.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3.vml.rels><?xml version="1.0" encoding="UTF-8" standalone="yes"?>
<Relationships xmlns="http://schemas.openxmlformats.org/package/2006/relationships"><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123.wmf"/><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4.wmf"/><Relationship Id="rId1" Type="http://schemas.openxmlformats.org/officeDocument/2006/relationships/image" Target="../media/image3.wmf"/></Relationships>
</file>

<file path=ppt/drawings/_rels/vmlDrawing36.vml.rels><?xml version="1.0" encoding="UTF-8" standalone="yes"?>
<Relationships xmlns="http://schemas.openxmlformats.org/package/2006/relationships"><Relationship Id="rId5" Type="http://schemas.openxmlformats.org/officeDocument/2006/relationships/image" Target="../media/image124.wmf"/><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4.wmf"/><Relationship Id="rId1" Type="http://schemas.openxmlformats.org/officeDocument/2006/relationships/image" Target="../media/image3.wmf"/></Relationships>
</file>

<file path=ppt/drawings/_rels/vmlDrawing37.vml.rels><?xml version="1.0" encoding="UTF-8" standalone="yes"?>
<Relationships xmlns="http://schemas.openxmlformats.org/package/2006/relationships"><Relationship Id="rId4" Type="http://schemas.openxmlformats.org/officeDocument/2006/relationships/image" Target="../media/image122.wmf"/><Relationship Id="rId3" Type="http://schemas.openxmlformats.org/officeDocument/2006/relationships/image" Target="../media/image125.wmf"/><Relationship Id="rId2" Type="http://schemas.openxmlformats.org/officeDocument/2006/relationships/image" Target="../media/image4.wmf"/><Relationship Id="rId1" Type="http://schemas.openxmlformats.org/officeDocument/2006/relationships/image" Target="../media/image3.wmf"/></Relationships>
</file>

<file path=ppt/drawings/_rels/vmlDrawing38.vml.rels><?xml version="1.0" encoding="UTF-8" standalone="yes"?>
<Relationships xmlns="http://schemas.openxmlformats.org/package/2006/relationships"><Relationship Id="rId5" Type="http://schemas.openxmlformats.org/officeDocument/2006/relationships/image" Target="../media/image128.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4.wmf"/><Relationship Id="rId1" Type="http://schemas.openxmlformats.org/officeDocument/2006/relationships/image" Target="../media/image3.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129.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4.wmf"/><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27.wmf"/><Relationship Id="rId3" Type="http://schemas.openxmlformats.org/officeDocument/2006/relationships/image" Target="../media/image130.wmf"/><Relationship Id="rId2" Type="http://schemas.openxmlformats.org/officeDocument/2006/relationships/image" Target="../media/image4.wmf"/><Relationship Id="rId1" Type="http://schemas.openxmlformats.org/officeDocument/2006/relationships/image" Target="../media/image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1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14.wmf"/><Relationship Id="rId1" Type="http://schemas.openxmlformats.org/officeDocument/2006/relationships/image" Target="../media/image112.wmf"/></Relationships>
</file>

<file path=ppt/drawings/_rels/vmlDrawing53.vml.rels><?xml version="1.0" encoding="UTF-8" standalone="yes"?>
<Relationships xmlns="http://schemas.openxmlformats.org/package/2006/relationships"><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54.vml.rels><?xml version="1.0" encoding="UTF-8" standalone="yes"?>
<Relationships xmlns="http://schemas.openxmlformats.org/package/2006/relationships"><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7.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55.vml.rels><?xml version="1.0" encoding="UTF-8" standalone="yes"?>
<Relationships xmlns="http://schemas.openxmlformats.org/package/2006/relationships"><Relationship Id="rId5" Type="http://schemas.openxmlformats.org/officeDocument/2006/relationships/image" Target="../media/image162.wmf"/><Relationship Id="rId4" Type="http://schemas.openxmlformats.org/officeDocument/2006/relationships/image" Target="../media/image170.wmf"/><Relationship Id="rId3" Type="http://schemas.openxmlformats.org/officeDocument/2006/relationships/image" Target="../media/image169.wmf"/><Relationship Id="rId2" Type="http://schemas.openxmlformats.org/officeDocument/2006/relationships/image" Target="../media/image112.wmf"/><Relationship Id="rId1" Type="http://schemas.openxmlformats.org/officeDocument/2006/relationships/image" Target="../media/image11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193.wmf"/><Relationship Id="rId3" Type="http://schemas.openxmlformats.org/officeDocument/2006/relationships/image" Target="../media/image192.wmf"/><Relationship Id="rId2" Type="http://schemas.openxmlformats.org/officeDocument/2006/relationships/image" Target="../media/image189.wmf"/><Relationship Id="rId1" Type="http://schemas.openxmlformats.org/officeDocument/2006/relationships/image" Target="../media/image18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017F761-4B44-48CA-BB6C-243F6E38B8E6}"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96133C0-8886-4A7C-9929-5D7E093BCA88}"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F874733-E165-4725-9A56-0B9B7EB6473E}"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50CA8D6-1940-4AE8-B72F-7E24987970F8}"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FF"/>
                </a:solidFill>
                <a:latin typeface="Calibri" panose="020F0502020204030204" pitchFamily="34" charset="0"/>
                <a:ea typeface="宋体" panose="02010600030101010101" pitchFamily="2" charset="-122"/>
              </a:defRPr>
            </a:lvl1pPr>
            <a:lvl2pPr marL="742950" indent="-285750">
              <a:defRPr>
                <a:solidFill>
                  <a:srgbClr val="FFFFFF"/>
                </a:solidFill>
                <a:latin typeface="Calibri" panose="020F0502020204030204" pitchFamily="34" charset="0"/>
                <a:ea typeface="宋体" panose="02010600030101010101" pitchFamily="2" charset="-122"/>
              </a:defRPr>
            </a:lvl2pPr>
            <a:lvl3pPr marL="1143000" indent="-228600">
              <a:defRPr>
                <a:solidFill>
                  <a:srgbClr val="FFFFFF"/>
                </a:solidFill>
                <a:latin typeface="Calibri" panose="020F0502020204030204" pitchFamily="34" charset="0"/>
                <a:ea typeface="宋体" panose="02010600030101010101" pitchFamily="2" charset="-122"/>
              </a:defRPr>
            </a:lvl3pPr>
            <a:lvl4pPr marL="1600200" indent="-228600">
              <a:defRPr>
                <a:solidFill>
                  <a:srgbClr val="FFFFFF"/>
                </a:solidFill>
                <a:latin typeface="Calibri" panose="020F0502020204030204" pitchFamily="34" charset="0"/>
                <a:ea typeface="宋体" panose="02010600030101010101" pitchFamily="2" charset="-122"/>
              </a:defRPr>
            </a:lvl4pPr>
            <a:lvl5pPr marL="2057400" indent="-228600">
              <a:defRPr>
                <a:solidFill>
                  <a:srgbClr val="FFFFFF"/>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rgbClr val="FFFFFF"/>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rgbClr val="FFFFFF"/>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rgbClr val="FFFFFF"/>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rgbClr val="FFFFFF"/>
                </a:solidFill>
                <a:latin typeface="Calibri" panose="020F0502020204030204" pitchFamily="34" charset="0"/>
                <a:ea typeface="宋体" panose="02010600030101010101" pitchFamily="2" charset="-122"/>
              </a:defRPr>
            </a:lvl9pPr>
          </a:lstStyle>
          <a:p>
            <a:fld id="{99D93A89-757D-4EE1-8C91-D9E248A9A45E}" type="slidenum">
              <a:rPr altLang="zh-CN">
                <a:solidFill>
                  <a:schemeClr val="tx1"/>
                </a:solidFill>
                <a:latin typeface="Arial" panose="020B0604020202020204" pitchFamily="34" charset="0"/>
              </a:rPr>
            </a:fld>
            <a:endParaRPr lang="zh-CN" altLang="zh-CN">
              <a:solidFill>
                <a:schemeClr val="tx1"/>
              </a:solidFill>
              <a:latin typeface="Arial" panose="020B0604020202020204" pitchFamily="34" charset="0"/>
            </a:endParaRPr>
          </a:p>
        </p:txBody>
      </p:sp>
      <p:sp>
        <p:nvSpPr>
          <p:cNvPr id="5123" name="Rectangle 2"/>
          <p:cNvSpPr>
            <a:spLocks noGrp="1" noRot="1" noChangeAspect="1" noChangeArrowheads="1" noTextEdit="1"/>
          </p:cNvSpPr>
          <p:nvPr>
            <p:ph type="sldImg" idx="4294967295"/>
          </p:nvPr>
        </p:nvSpPr>
        <p:spPr/>
      </p:sp>
      <p:sp>
        <p:nvSpPr>
          <p:cNvPr id="5124" name="Rectangle 3"/>
          <p:cNvSpPr>
            <a:spLocks noGrp="1" noChangeArrowheads="1"/>
          </p:cNvSpPr>
          <p:nvPr>
            <p:ph type="body" idx="4294967295"/>
          </p:nvPr>
        </p:nvSpPr>
        <p:spPr/>
        <p:txBody>
          <a:bodyPr/>
          <a:lstStyle/>
          <a:p>
            <a:pPr eaLnBrk="1" hangingPunct="1"/>
            <a:r>
              <a:rPr lang="en-US" altLang="zh-CN"/>
              <a:t>1</a:t>
            </a:r>
            <a:r>
              <a:rPr lang="zh-CN" altLang="en-US"/>
              <a:t>学时</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54722A-EF81-4751-BA4D-9235F5542C24}" type="slidenum">
              <a:rPr lang="en-US" altLang="zh-CN"/>
            </a:fld>
            <a:endParaRPr lang="en-US" altLang="zh-CN"/>
          </a:p>
        </p:txBody>
      </p:sp>
      <p:sp>
        <p:nvSpPr>
          <p:cNvPr id="131074" name="Rectangle 2"/>
          <p:cNvSpPr>
            <a:spLocks noGrp="1" noRot="1" noChangeAspect="1" noChangeArrowheads="1" noTextEdit="1"/>
          </p:cNvSpPr>
          <p:nvPr>
            <p:ph type="sldImg"/>
          </p:nvPr>
        </p:nvSpPr>
        <p:spPr/>
      </p:sp>
      <p:sp>
        <p:nvSpPr>
          <p:cNvPr id="131075" name="Rectangle 3"/>
          <p:cNvSpPr>
            <a:spLocks noGrp="1" noChangeArrowheads="1"/>
          </p:cNvSpPr>
          <p:nvPr>
            <p:ph type="body" idx="1"/>
          </p:nvPr>
        </p:nvSpPr>
        <p:spPr/>
        <p:txBody>
          <a:bodyPr/>
          <a:lstStyle/>
          <a:p>
            <a:r>
              <a:rPr lang="zh-CN" altLang="en-US"/>
              <a:t>这里介绍的是</a:t>
            </a:r>
            <a:r>
              <a:rPr lang="en-US" altLang="zh-CN"/>
              <a:t>SVM</a:t>
            </a:r>
            <a:r>
              <a:rPr lang="zh-CN" altLang="en-US"/>
              <a:t>的线性版本</a:t>
            </a:r>
            <a:endParaRPr lang="zh-CN" altLang="en-US"/>
          </a:p>
          <a:p>
            <a:r>
              <a:rPr lang="zh-CN" altLang="en-US"/>
              <a:t>通过调整</a:t>
            </a:r>
            <a:r>
              <a:rPr lang="en-US" altLang="zh-CN"/>
              <a:t>w</a:t>
            </a:r>
            <a:r>
              <a:rPr lang="zh-CN" altLang="en-US"/>
              <a:t>的可以使得训练样本的函数间隔大于等于</a:t>
            </a:r>
            <a:r>
              <a:rPr lang="en-US" altLang="zh-CN"/>
              <a:t>1</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最近的点间隔</a:t>
            </a:r>
            <a:r>
              <a:rPr lang="zh-CN" altLang="en-US"/>
              <a:t>归一化！</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6554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4BE0196-D85F-485B-9046-BB5EA08303FB}"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0FD5AB84-883A-4498-8146-19605F9ADDE1}"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fld id="{0B83137F-F6DE-43FB-A01F-81BF298BA160}" type="slidenum">
              <a:rPr lang="en-US" altLang="zh-CN"/>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fld id="{CB3B265F-90C4-4158-BC38-B897E16741C9}" type="slidenum">
              <a:rPr lang="en-US" altLang="zh-CN"/>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fld id="{5F8E5C1B-6F15-4B07-828B-1FF1A0525B2A}" type="slidenum">
              <a:rPr lang="en-US" altLang="zh-CN"/>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864D2CC1-0EE1-41E6-942F-0EC5354C5A55}"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fld id="{B6E4D56B-CD26-4CAF-949A-21C337BBA536}" type="slidenum">
              <a:rPr lang="en-US" altLang="zh-CN"/>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FFE99660-F61D-4218-87DB-84AB27BCFC20}"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C00683D9-E0B6-452A-9BFC-6C15129AEA18}"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341710" y="447468"/>
            <a:ext cx="8470106" cy="485982"/>
          </a:xfrm>
          <a:prstGeom prst="rect">
            <a:avLst/>
          </a:prstGeom>
        </p:spPr>
        <p:txBody>
          <a:bodyPr lIns="0" tIns="0" rIns="0" bIns="0" anchor="t">
            <a:normAutofit/>
          </a:bodyPr>
          <a:lstStyle>
            <a:lvl1pPr>
              <a:defRPr lang="zh-CN" altLang="en-US" baseline="0" dirty="0">
                <a:latin typeface="Huawei Sans" panose="020B0604020202020204" pitchFamily="34" charset="0"/>
                <a:ea typeface="方正兰亭黑简体" panose="02000000000000000000" pitchFamily="2" charset="-122"/>
              </a:defRPr>
            </a:lvl1pPr>
          </a:lstStyle>
          <a:p>
            <a:pPr marL="0" lvl="0" indent="0" defTabSz="890905">
              <a:lnSpc>
                <a:spcPts val="2575"/>
              </a:lnSpc>
              <a:spcBef>
                <a:spcPts val="0"/>
              </a:spcBef>
              <a:buFont typeface="Arial" panose="020B0604020202020204" pitchFamily="34" charset="0"/>
            </a:pPr>
            <a:r>
              <a:rPr lang="zh-CN" altLang="en-US" smtClean="0"/>
              <a:t>单击此处编辑母版标题样式</a:t>
            </a:r>
            <a:endParaRPr lang="zh-CN" altLang="en-US" dirty="0"/>
          </a:p>
        </p:txBody>
      </p:sp>
      <p:sp>
        <p:nvSpPr>
          <p:cNvPr id="9" name="文本占位符 6"/>
          <p:cNvSpPr>
            <a:spLocks noGrp="1"/>
          </p:cNvSpPr>
          <p:nvPr>
            <p:ph type="body" sz="quarter" idx="10" hasCustomPrompt="1"/>
          </p:nvPr>
        </p:nvSpPr>
        <p:spPr>
          <a:xfrm>
            <a:off x="341710" y="1047751"/>
            <a:ext cx="8470106" cy="4879805"/>
          </a:xfrm>
          <a:prstGeom prst="rect">
            <a:avLst/>
          </a:prstGeom>
        </p:spPr>
        <p:txBody>
          <a:bodyPr/>
          <a:lstStyle>
            <a:lvl1pPr algn="just" fontAlgn="ctr">
              <a:buClrTx/>
              <a:defRPr baseline="0">
                <a:latin typeface="Huawei Sans" panose="020B0604020202020204" pitchFamily="34" charset="0"/>
                <a:ea typeface="方正兰亭黑简体" panose="02000000000000000000" pitchFamily="2" charset="-122"/>
                <a:cs typeface="Huawei Sans" panose="020B0604020202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852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3495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4102100"/>
            <a:ext cx="4038600" cy="23510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cxnSp>
        <p:nvCxnSpPr>
          <p:cNvPr id="2" name="直接连接符 1"/>
          <p:cNvCxnSpPr/>
          <p:nvPr userDrawn="1"/>
        </p:nvCxnSpPr>
        <p:spPr>
          <a:xfrm>
            <a:off x="0" y="863600"/>
            <a:ext cx="9144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eaLnBrk="1" hangingPunct="1">
                <a:defRPr/>
              </a:pPr>
              <a:endParaRPr lang="zh-CN" altLang="zh-CN" b="0">
                <a:solidFill>
                  <a:schemeClr val="tx1"/>
                </a:solidFill>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grpSp>
      </p:grpSp>
      <p:sp>
        <p:nvSpPr>
          <p:cNvPr id="3176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endParaRPr lang="zh-CN" altLang="en-US" noProof="0"/>
          </a:p>
        </p:txBody>
      </p:sp>
      <p:sp>
        <p:nvSpPr>
          <p:cNvPr id="317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a:t>单击此处编辑母版副标题样式</a:t>
            </a:r>
            <a:endParaRPr lang="zh-CN" altLang="en-US" noProof="0"/>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fld id="{8FF34017-CC65-4A53-B6E0-A58F9D47DFAC}"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F5088719-DCD1-4AA6-A695-37E5E4873B94}"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9047602D-4DCA-4727-9A01-19E89BD05827}" type="slidenum">
              <a:rPr lang="en-US" altLang="zh-CN"/>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4" Type="http://schemas.openxmlformats.org/officeDocument/2006/relationships/theme" Target="../theme/theme2.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60350" y="1050925"/>
            <a:ext cx="8629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2pPr>
      <a:lvl3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3pPr>
      <a:lvl4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4pPr>
      <a:lvl5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5pPr>
      <a:lvl6pPr marL="4572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6pPr>
      <a:lvl7pPr marL="9144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7pPr>
      <a:lvl8pPr marL="13716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8pPr>
      <a:lvl9pPr marL="18288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9pPr>
    </p:titleStyle>
    <p:bodyStyle>
      <a:lvl1pPr marL="228600" indent="-358775" algn="l" rtl="0" eaLnBrk="0" fontAlgn="base" hangingPunct="0">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2400" kern="1200">
          <a:solidFill>
            <a:schemeClr val="tx1"/>
          </a:solidFill>
          <a:latin typeface="Verdana" panose="020B0604030504040204" pitchFamily="34" charset="0"/>
          <a:ea typeface="幼圆" panose="02010509060101010101" pitchFamily="49" charset="-122"/>
          <a:cs typeface="+mn-cs"/>
        </a:defRPr>
      </a:lvl3pPr>
      <a:lvl4pPr marL="16002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eaLnBrk="0" fontAlgn="base" hangingPunct="0">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sz="1200" b="0">
                <a:solidFill>
                  <a:schemeClr val="tx1"/>
                </a:solidFill>
                <a:latin typeface="+mn-lt"/>
              </a:defRPr>
            </a:lvl1pPr>
          </a:lstStyle>
          <a:p>
            <a:pPr>
              <a:defRPr/>
            </a:pPr>
            <a:endParaRPr lang="en-US" altLang="zh-CN"/>
          </a:p>
        </p:txBody>
      </p:sp>
      <p:sp>
        <p:nvSpPr>
          <p:cNvPr id="3072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b="0">
                <a:solidFill>
                  <a:schemeClr val="tx1"/>
                </a:solidFill>
                <a:latin typeface="Arial Black" panose="020B0A04020102020204" pitchFamily="34" charset="0"/>
              </a:defRPr>
            </a:lvl1pPr>
          </a:lstStyle>
          <a:p>
            <a:fld id="{17E1A26B-9D06-495D-A8AF-6EA68A1F3455}" type="slidenum">
              <a:rPr lang="en-US" altLang="zh-CN"/>
            </a:fld>
            <a:endParaRPr lang="en-US" altLang="zh-CN"/>
          </a:p>
        </p:txBody>
      </p:sp>
      <p:grpSp>
        <p:nvGrpSpPr>
          <p:cNvPr id="1028" name="Group 4"/>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eaLnBrk="1" hangingPunct="1">
                <a:defRPr/>
              </a:pPr>
              <a:endParaRPr lang="zh-CN" altLang="zh-CN" b="0">
                <a:solidFill>
                  <a:schemeClr val="tx1"/>
                </a:solidFill>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hlink"/>
                </a:solidFill>
                <a:latin typeface="Arial" panose="020B0604020202020204" pitchFamily="34" charset="0"/>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hlink"/>
                </a:solidFill>
                <a:latin typeface="Arial" panose="020B0604020202020204" pitchFamily="34" charset="0"/>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accent2"/>
                </a:solidFill>
                <a:latin typeface="Arial" panose="020B0604020202020204" pitchFamily="34" charset="0"/>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hlink"/>
                </a:solidFill>
                <a:latin typeface="Arial" panose="020B0604020202020204" pitchFamily="34" charset="0"/>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b="0">
                <a:solidFill>
                  <a:schemeClr val="tx1"/>
                </a:solidFill>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accent2"/>
                </a:solidFill>
                <a:latin typeface="Arial" panose="020B0604020202020204" pitchFamily="34" charset="0"/>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b="1">
                  <a:solidFill>
                    <a:srgbClr val="0066FF"/>
                  </a:solidFill>
                  <a:latin typeface="Times New Roman" panose="02020603050405020304" charset="0"/>
                  <a:ea typeface="楷体_GB2312" pitchFamily="49" charset="-122"/>
                </a:defRPr>
              </a:lvl1pPr>
              <a:lvl2pPr marL="742950" indent="-285750" algn="ctr">
                <a:defRPr sz="2400" b="1">
                  <a:solidFill>
                    <a:srgbClr val="0066FF"/>
                  </a:solidFill>
                  <a:latin typeface="Times New Roman" panose="02020603050405020304" charset="0"/>
                  <a:ea typeface="楷体_GB2312" pitchFamily="49" charset="-122"/>
                </a:defRPr>
              </a:lvl2pPr>
              <a:lvl3pPr marL="1143000" indent="-228600" algn="ctr">
                <a:defRPr sz="2400" b="1">
                  <a:solidFill>
                    <a:srgbClr val="0066FF"/>
                  </a:solidFill>
                  <a:latin typeface="Times New Roman" panose="02020603050405020304" charset="0"/>
                  <a:ea typeface="楷体_GB2312" pitchFamily="49" charset="-122"/>
                </a:defRPr>
              </a:lvl3pPr>
              <a:lvl4pPr marL="1600200" indent="-228600" algn="ctr">
                <a:defRPr sz="2400" b="1">
                  <a:solidFill>
                    <a:srgbClr val="0066FF"/>
                  </a:solidFill>
                  <a:latin typeface="Times New Roman" panose="02020603050405020304" charset="0"/>
                  <a:ea typeface="楷体_GB2312" pitchFamily="49" charset="-122"/>
                </a:defRPr>
              </a:lvl4pPr>
              <a:lvl5pPr marL="2057400" indent="-228600" algn="ctr">
                <a:defRPr sz="2400" b="1">
                  <a:solidFill>
                    <a:srgbClr val="0066FF"/>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sz="2400" b="1">
                  <a:solidFill>
                    <a:srgbClr val="0066FF"/>
                  </a:solidFill>
                  <a:latin typeface="Times New Roman" panose="02020603050405020304" charset="0"/>
                  <a:ea typeface="楷体_GB2312" pitchFamily="49" charset="-122"/>
                </a:defRPr>
              </a:lvl9pPr>
            </a:lstStyle>
            <a:p>
              <a:pPr algn="l" eaLnBrk="1" hangingPunct="1">
                <a:defRPr/>
              </a:pPr>
              <a:endParaRPr lang="zh-CN" altLang="zh-CN" sz="1800" b="0">
                <a:solidFill>
                  <a:schemeClr val="accent2"/>
                </a:solidFill>
                <a:latin typeface="Arial" panose="020B0604020202020204" pitchFamily="34"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3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b="0">
                <a:solidFill>
                  <a:schemeClr val="tx1"/>
                </a:solidFill>
                <a:latin typeface="+mn-lt"/>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楷体_GB2312" pitchFamily="49"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楷体_GB2312" pitchFamily="49"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楷体_GB2312" pitchFamily="49"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楷体_GB2312" pitchFamily="49" charset="-122"/>
        </a:defRPr>
      </a:lvl5pPr>
      <a:lvl6pPr marL="457200" algn="l" rtl="0" fontAlgn="base">
        <a:spcBef>
          <a:spcPct val="0"/>
        </a:spcBef>
        <a:spcAft>
          <a:spcPct val="0"/>
        </a:spcAft>
        <a:defRPr sz="4400">
          <a:solidFill>
            <a:schemeClr val="tx1"/>
          </a:solidFill>
          <a:latin typeface="Arial" panose="020B0604020202020204" pitchFamily="34" charset="0"/>
          <a:ea typeface="楷体_GB2312" pitchFamily="49" charset="-122"/>
        </a:defRPr>
      </a:lvl6pPr>
      <a:lvl7pPr marL="914400" algn="l" rtl="0" fontAlgn="base">
        <a:spcBef>
          <a:spcPct val="0"/>
        </a:spcBef>
        <a:spcAft>
          <a:spcPct val="0"/>
        </a:spcAft>
        <a:defRPr sz="4400">
          <a:solidFill>
            <a:schemeClr val="tx1"/>
          </a:solidFill>
          <a:latin typeface="Arial" panose="020B0604020202020204" pitchFamily="34" charset="0"/>
          <a:ea typeface="楷体_GB2312" pitchFamily="49" charset="-122"/>
        </a:defRPr>
      </a:lvl7pPr>
      <a:lvl8pPr marL="1371600" algn="l" rtl="0" fontAlgn="base">
        <a:spcBef>
          <a:spcPct val="0"/>
        </a:spcBef>
        <a:spcAft>
          <a:spcPct val="0"/>
        </a:spcAft>
        <a:defRPr sz="4400">
          <a:solidFill>
            <a:schemeClr val="tx1"/>
          </a:solidFill>
          <a:latin typeface="Arial" panose="020B0604020202020204" pitchFamily="34" charset="0"/>
          <a:ea typeface="楷体_GB2312" pitchFamily="49" charset="-122"/>
        </a:defRPr>
      </a:lvl8pPr>
      <a:lvl9pPr marL="1828800" algn="l" rtl="0" fontAlgn="base">
        <a:spcBef>
          <a:spcPct val="0"/>
        </a:spcBef>
        <a:spcAft>
          <a:spcPct val="0"/>
        </a:spcAft>
        <a:defRPr sz="4400">
          <a:solidFill>
            <a:schemeClr val="tx1"/>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2.xml"/><Relationship Id="rId4" Type="http://schemas.openxmlformats.org/officeDocument/2006/relationships/image" Target="../media/image4.wmf"/><Relationship Id="rId3" Type="http://schemas.openxmlformats.org/officeDocument/2006/relationships/oleObject" Target="../embeddings/oleObject7.bin"/><Relationship Id="rId2" Type="http://schemas.openxmlformats.org/officeDocument/2006/relationships/image" Target="../media/image3.wmf"/><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8.wmf"/><Relationship Id="rId7" Type="http://schemas.openxmlformats.org/officeDocument/2006/relationships/oleObject" Target="../embeddings/oleObject11.bin"/><Relationship Id="rId6" Type="http://schemas.openxmlformats.org/officeDocument/2006/relationships/image" Target="../media/image7.wmf"/><Relationship Id="rId5" Type="http://schemas.openxmlformats.org/officeDocument/2006/relationships/oleObject" Target="../embeddings/oleObject10.bin"/><Relationship Id="rId4" Type="http://schemas.openxmlformats.org/officeDocument/2006/relationships/image" Target="../media/image6.wmf"/><Relationship Id="rId3" Type="http://schemas.openxmlformats.org/officeDocument/2006/relationships/oleObject" Target="../embeddings/oleObject9.bin"/><Relationship Id="rId2" Type="http://schemas.openxmlformats.org/officeDocument/2006/relationships/image" Target="../media/image5.emf"/><Relationship Id="rId11" Type="http://schemas.openxmlformats.org/officeDocument/2006/relationships/notesSlide" Target="../notesSlides/notesSlide2.xml"/><Relationship Id="rId10" Type="http://schemas.openxmlformats.org/officeDocument/2006/relationships/vmlDrawing" Target="../drawings/vmlDrawing5.vml"/><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13.bin"/><Relationship Id="rId3" Type="http://schemas.openxmlformats.org/officeDocument/2006/relationships/image" Target="../media/image3.wmf"/><Relationship Id="rId2" Type="http://schemas.openxmlformats.org/officeDocument/2006/relationships/oleObject" Target="../embeddings/oleObject12.bin"/><Relationship Id="rId13" Type="http://schemas.openxmlformats.org/officeDocument/2006/relationships/notesSlide" Target="../notesSlides/notesSlide3.xml"/><Relationship Id="rId12" Type="http://schemas.openxmlformats.org/officeDocument/2006/relationships/vmlDrawing" Target="../drawings/vmlDrawing6.vml"/><Relationship Id="rId11" Type="http://schemas.openxmlformats.org/officeDocument/2006/relationships/slideLayout" Target="../slideLayouts/slideLayout13.xml"/><Relationship Id="rId10" Type="http://schemas.openxmlformats.org/officeDocument/2006/relationships/image" Target="../media/image14.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3.xml"/><Relationship Id="rId4" Type="http://schemas.openxmlformats.org/officeDocument/2006/relationships/image" Target="../media/image21.wmf"/><Relationship Id="rId3" Type="http://schemas.openxmlformats.org/officeDocument/2006/relationships/oleObject" Target="../embeddings/oleObject15.bin"/><Relationship Id="rId2" Type="http://schemas.openxmlformats.org/officeDocument/2006/relationships/image" Target="../media/image20.wmf"/><Relationship Id="rId1"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wmf"/><Relationship Id="rId3" Type="http://schemas.openxmlformats.org/officeDocument/2006/relationships/oleObject" Target="../embeddings/oleObject17.bin"/><Relationship Id="rId2" Type="http://schemas.openxmlformats.org/officeDocument/2006/relationships/image" Target="../media/image22.wmf"/><Relationship Id="rId1"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4.xml"/><Relationship Id="rId3" Type="http://schemas.openxmlformats.org/officeDocument/2006/relationships/image" Target="../media/image28.wmf"/><Relationship Id="rId2" Type="http://schemas.openxmlformats.org/officeDocument/2006/relationships/oleObject" Target="../embeddings/oleObject18.bin"/><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31.wmf"/><Relationship Id="rId1"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4.xml"/><Relationship Id="rId5" Type="http://schemas.openxmlformats.org/officeDocument/2006/relationships/image" Target="../media/image34.wmf"/><Relationship Id="rId4" Type="http://schemas.openxmlformats.org/officeDocument/2006/relationships/oleObject" Target="../embeddings/oleObject21.bin"/><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5.xml"/><Relationship Id="rId4" Type="http://schemas.openxmlformats.org/officeDocument/2006/relationships/image" Target="../media/image43.wmf"/><Relationship Id="rId3" Type="http://schemas.openxmlformats.org/officeDocument/2006/relationships/oleObject" Target="../embeddings/oleObject24.bin"/><Relationship Id="rId2" Type="http://schemas.openxmlformats.org/officeDocument/2006/relationships/image" Target="../media/image42.wmf"/><Relationship Id="rId1" Type="http://schemas.openxmlformats.org/officeDocument/2006/relationships/oleObject" Target="../embeddings/oleObject23.bin"/></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4.x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 Id="rId3" Type="http://schemas.openxmlformats.org/officeDocument/2006/relationships/oleObject" Target="../embeddings/oleObject26.bin"/><Relationship Id="rId2" Type="http://schemas.openxmlformats.org/officeDocument/2006/relationships/image" Target="../media/image44.wmf"/><Relationship Id="rId1" Type="http://schemas.openxmlformats.org/officeDocument/2006/relationships/oleObject" Target="../embeddings/oleObject25.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4.xml"/><Relationship Id="rId6" Type="http://schemas.openxmlformats.org/officeDocument/2006/relationships/image" Target="../media/image49.wmf"/><Relationship Id="rId5" Type="http://schemas.openxmlformats.org/officeDocument/2006/relationships/oleObject" Target="../embeddings/oleObject30.bin"/><Relationship Id="rId4" Type="http://schemas.openxmlformats.org/officeDocument/2006/relationships/image" Target="../media/image48.wmf"/><Relationship Id="rId3" Type="http://schemas.openxmlformats.org/officeDocument/2006/relationships/oleObject" Target="../embeddings/oleObject29.bin"/><Relationship Id="rId2" Type="http://schemas.openxmlformats.org/officeDocument/2006/relationships/image" Target="../media/image47.wmf"/><Relationship Id="rId1"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4.xml"/><Relationship Id="rId4" Type="http://schemas.openxmlformats.org/officeDocument/2006/relationships/image" Target="../media/image51.wmf"/><Relationship Id="rId3" Type="http://schemas.openxmlformats.org/officeDocument/2006/relationships/oleObject" Target="../embeddings/oleObject32.bin"/><Relationship Id="rId2" Type="http://schemas.openxmlformats.org/officeDocument/2006/relationships/image" Target="../media/image50.wmf"/><Relationship Id="rId1" Type="http://schemas.openxmlformats.org/officeDocument/2006/relationships/oleObject" Target="../embeddings/oleObject31.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4.xml"/><Relationship Id="rId4" Type="http://schemas.openxmlformats.org/officeDocument/2006/relationships/image" Target="../media/image53.wmf"/><Relationship Id="rId3" Type="http://schemas.openxmlformats.org/officeDocument/2006/relationships/oleObject" Target="../embeddings/oleObject34.bin"/><Relationship Id="rId2" Type="http://schemas.openxmlformats.org/officeDocument/2006/relationships/image" Target="../media/image52.wmf"/><Relationship Id="rId1" Type="http://schemas.openxmlformats.org/officeDocument/2006/relationships/oleObject" Target="../embeddings/oleObject33.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5.xml"/><Relationship Id="rId2" Type="http://schemas.openxmlformats.org/officeDocument/2006/relationships/image" Target="../media/image54.wmf"/><Relationship Id="rId1" Type="http://schemas.openxmlformats.org/officeDocument/2006/relationships/oleObject" Target="../embeddings/oleObject35.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36.bin"/><Relationship Id="rId8" Type="http://schemas.openxmlformats.org/officeDocument/2006/relationships/image" Target="../media/image62.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4" Type="http://schemas.openxmlformats.org/officeDocument/2006/relationships/vmlDrawing" Target="../drawings/vmlDrawing19.vml"/><Relationship Id="rId13" Type="http://schemas.openxmlformats.org/officeDocument/2006/relationships/slideLayout" Target="../slideLayouts/slideLayout6.xml"/><Relationship Id="rId12" Type="http://schemas.openxmlformats.org/officeDocument/2006/relationships/image" Target="../media/image64.wmf"/><Relationship Id="rId11" Type="http://schemas.openxmlformats.org/officeDocument/2006/relationships/oleObject" Target="../embeddings/oleObject37.bin"/><Relationship Id="rId10" Type="http://schemas.openxmlformats.org/officeDocument/2006/relationships/image" Target="../media/image63.wmf"/><Relationship Id="rId1" Type="http://schemas.openxmlformats.org/officeDocument/2006/relationships/image" Target="../media/image55.jpe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4.xml"/><Relationship Id="rId4" Type="http://schemas.openxmlformats.org/officeDocument/2006/relationships/image" Target="../media/image72.wmf"/><Relationship Id="rId3" Type="http://schemas.openxmlformats.org/officeDocument/2006/relationships/oleObject" Target="../embeddings/oleObject39.bin"/><Relationship Id="rId2" Type="http://schemas.openxmlformats.org/officeDocument/2006/relationships/image" Target="../media/image71.wmf"/><Relationship Id="rId1" Type="http://schemas.openxmlformats.org/officeDocument/2006/relationships/oleObject" Target="../embeddings/oleObject38.bin"/></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6.xml"/><Relationship Id="rId4" Type="http://schemas.openxmlformats.org/officeDocument/2006/relationships/image" Target="../media/image74.wmf"/><Relationship Id="rId3" Type="http://schemas.openxmlformats.org/officeDocument/2006/relationships/oleObject" Target="../embeddings/oleObject41.bin"/><Relationship Id="rId2" Type="http://schemas.openxmlformats.org/officeDocument/2006/relationships/image" Target="../media/image73.wmf"/><Relationship Id="rId1" Type="http://schemas.openxmlformats.org/officeDocument/2006/relationships/oleObject" Target="../embeddings/oleObject40.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6.xml"/><Relationship Id="rId4" Type="http://schemas.openxmlformats.org/officeDocument/2006/relationships/image" Target="../media/image76.wmf"/><Relationship Id="rId3" Type="http://schemas.openxmlformats.org/officeDocument/2006/relationships/oleObject" Target="../embeddings/oleObject43.bin"/><Relationship Id="rId2" Type="http://schemas.openxmlformats.org/officeDocument/2006/relationships/image" Target="../media/image75.wmf"/><Relationship Id="rId1" Type="http://schemas.openxmlformats.org/officeDocument/2006/relationships/oleObject" Target="../embeddings/oleObject42.bin"/></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0.wmf"/><Relationship Id="rId7" Type="http://schemas.openxmlformats.org/officeDocument/2006/relationships/oleObject" Target="../embeddings/oleObject47.bin"/><Relationship Id="rId6" Type="http://schemas.openxmlformats.org/officeDocument/2006/relationships/image" Target="../media/image79.wmf"/><Relationship Id="rId5" Type="http://schemas.openxmlformats.org/officeDocument/2006/relationships/oleObject" Target="../embeddings/oleObject46.bin"/><Relationship Id="rId4" Type="http://schemas.openxmlformats.org/officeDocument/2006/relationships/image" Target="../media/image78.wmf"/><Relationship Id="rId3" Type="http://schemas.openxmlformats.org/officeDocument/2006/relationships/oleObject" Target="../embeddings/oleObject45.bin"/><Relationship Id="rId2" Type="http://schemas.openxmlformats.org/officeDocument/2006/relationships/image" Target="../media/image77.wmf"/><Relationship Id="rId10" Type="http://schemas.openxmlformats.org/officeDocument/2006/relationships/vmlDrawing" Target="../drawings/vmlDrawing23.vml"/><Relationship Id="rId1" Type="http://schemas.openxmlformats.org/officeDocument/2006/relationships/oleObject" Target="../embeddings/oleObject44.bin"/></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1.wmf"/><Relationship Id="rId7" Type="http://schemas.openxmlformats.org/officeDocument/2006/relationships/oleObject" Target="../embeddings/oleObject51.bin"/><Relationship Id="rId6" Type="http://schemas.openxmlformats.org/officeDocument/2006/relationships/image" Target="../media/image83.wmf"/><Relationship Id="rId5" Type="http://schemas.openxmlformats.org/officeDocument/2006/relationships/oleObject" Target="../embeddings/oleObject50.bin"/><Relationship Id="rId4" Type="http://schemas.openxmlformats.org/officeDocument/2006/relationships/image" Target="../media/image82.wmf"/><Relationship Id="rId3" Type="http://schemas.openxmlformats.org/officeDocument/2006/relationships/oleObject" Target="../embeddings/oleObject49.bin"/><Relationship Id="rId2" Type="http://schemas.openxmlformats.org/officeDocument/2006/relationships/image" Target="../media/image81.wmf"/><Relationship Id="rId10" Type="http://schemas.openxmlformats.org/officeDocument/2006/relationships/vmlDrawing" Target="../drawings/vmlDrawing24.vml"/><Relationship Id="rId1" Type="http://schemas.openxmlformats.org/officeDocument/2006/relationships/oleObject" Target="../embeddings/oleObject48.bin"/></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7.wmf"/><Relationship Id="rId7" Type="http://schemas.openxmlformats.org/officeDocument/2006/relationships/oleObject" Target="../embeddings/oleObject55.bin"/><Relationship Id="rId6" Type="http://schemas.openxmlformats.org/officeDocument/2006/relationships/image" Target="../media/image86.wmf"/><Relationship Id="rId5" Type="http://schemas.openxmlformats.org/officeDocument/2006/relationships/oleObject" Target="../embeddings/oleObject54.bin"/><Relationship Id="rId4" Type="http://schemas.openxmlformats.org/officeDocument/2006/relationships/image" Target="../media/image85.wmf"/><Relationship Id="rId3" Type="http://schemas.openxmlformats.org/officeDocument/2006/relationships/oleObject" Target="../embeddings/oleObject53.bin"/><Relationship Id="rId2" Type="http://schemas.openxmlformats.org/officeDocument/2006/relationships/image" Target="../media/image84.wmf"/><Relationship Id="rId10" Type="http://schemas.openxmlformats.org/officeDocument/2006/relationships/vmlDrawing" Target="../drawings/vmlDrawing25.vml"/><Relationship Id="rId1" Type="http://schemas.openxmlformats.org/officeDocument/2006/relationships/oleObject" Target="../embeddings/oleObject52.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62.bin"/><Relationship Id="rId8" Type="http://schemas.openxmlformats.org/officeDocument/2006/relationships/oleObject" Target="../embeddings/oleObject61.bin"/><Relationship Id="rId7" Type="http://schemas.openxmlformats.org/officeDocument/2006/relationships/oleObject" Target="../embeddings/oleObject60.bin"/><Relationship Id="rId6" Type="http://schemas.openxmlformats.org/officeDocument/2006/relationships/oleObject" Target="../embeddings/oleObject59.bin"/><Relationship Id="rId5" Type="http://schemas.openxmlformats.org/officeDocument/2006/relationships/oleObject" Target="../embeddings/oleObject58.bin"/><Relationship Id="rId4" Type="http://schemas.openxmlformats.org/officeDocument/2006/relationships/image" Target="../media/image89.wmf"/><Relationship Id="rId3" Type="http://schemas.openxmlformats.org/officeDocument/2006/relationships/oleObject" Target="../embeddings/oleObject57.bin"/><Relationship Id="rId2" Type="http://schemas.openxmlformats.org/officeDocument/2006/relationships/image" Target="../media/image88.wmf"/><Relationship Id="rId14" Type="http://schemas.openxmlformats.org/officeDocument/2006/relationships/vmlDrawing" Target="../drawings/vmlDrawing26.vml"/><Relationship Id="rId13" Type="http://schemas.openxmlformats.org/officeDocument/2006/relationships/slideLayout" Target="../slideLayouts/slideLayout3.xml"/><Relationship Id="rId12" Type="http://schemas.openxmlformats.org/officeDocument/2006/relationships/image" Target="../media/image90.png"/><Relationship Id="rId11" Type="http://schemas.openxmlformats.org/officeDocument/2006/relationships/image" Target="../media/image16.png"/><Relationship Id="rId10" Type="http://schemas.openxmlformats.org/officeDocument/2006/relationships/oleObject" Target="../embeddings/oleObject63.bin"/><Relationship Id="rId1" Type="http://schemas.openxmlformats.org/officeDocument/2006/relationships/oleObject" Target="../embeddings/oleObject56.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3.xml"/><Relationship Id="rId2" Type="http://schemas.openxmlformats.org/officeDocument/2006/relationships/image" Target="../media/image91.wmf"/><Relationship Id="rId1" Type="http://schemas.openxmlformats.org/officeDocument/2006/relationships/oleObject" Target="../embeddings/oleObject64.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8.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wmf"/><Relationship Id="rId7" Type="http://schemas.openxmlformats.org/officeDocument/2006/relationships/oleObject" Target="../embeddings/oleObject67.bin"/><Relationship Id="rId6" Type="http://schemas.openxmlformats.org/officeDocument/2006/relationships/image" Target="../media/image95.wmf"/><Relationship Id="rId5" Type="http://schemas.openxmlformats.org/officeDocument/2006/relationships/oleObject" Target="../embeddings/oleObject66.bin"/><Relationship Id="rId4" Type="http://schemas.openxmlformats.org/officeDocument/2006/relationships/image" Target="../media/image94.wmf"/><Relationship Id="rId3" Type="http://schemas.openxmlformats.org/officeDocument/2006/relationships/oleObject" Target="../embeddings/oleObject65.bin"/><Relationship Id="rId2" Type="http://schemas.openxmlformats.org/officeDocument/2006/relationships/image" Target="../media/image93.png"/><Relationship Id="rId11" Type="http://schemas.openxmlformats.org/officeDocument/2006/relationships/vmlDrawing" Target="../drawings/vmlDrawing28.vml"/><Relationship Id="rId10" Type="http://schemas.openxmlformats.org/officeDocument/2006/relationships/slideLayout" Target="../slideLayouts/slideLayout3.xml"/><Relationship Id="rId1" Type="http://schemas.openxmlformats.org/officeDocument/2006/relationships/image" Target="../media/image92.png"/></Relationships>
</file>

<file path=ppt/slides/_rels/slide51.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3.xml"/><Relationship Id="rId3" Type="http://schemas.openxmlformats.org/officeDocument/2006/relationships/image" Target="../media/image99.wmf"/><Relationship Id="rId2" Type="http://schemas.openxmlformats.org/officeDocument/2006/relationships/oleObject" Target="../embeddings/oleObject68.bin"/><Relationship Id="rId1"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8.png"/><Relationship Id="rId1"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3.xml"/><Relationship Id="rId6" Type="http://schemas.openxmlformats.org/officeDocument/2006/relationships/image" Target="../media/image103.wmf"/><Relationship Id="rId5" Type="http://schemas.openxmlformats.org/officeDocument/2006/relationships/oleObject" Target="../embeddings/oleObject71.bin"/><Relationship Id="rId4" Type="http://schemas.openxmlformats.org/officeDocument/2006/relationships/image" Target="../media/image102.wmf"/><Relationship Id="rId3" Type="http://schemas.openxmlformats.org/officeDocument/2006/relationships/oleObject" Target="../embeddings/oleObject70.bin"/><Relationship Id="rId2" Type="http://schemas.openxmlformats.org/officeDocument/2006/relationships/image" Target="../media/image101.wmf"/><Relationship Id="rId1" Type="http://schemas.openxmlformats.org/officeDocument/2006/relationships/oleObject" Target="../embeddings/oleObject69.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3.wmf"/><Relationship Id="rId7" Type="http://schemas.openxmlformats.org/officeDocument/2006/relationships/oleObject" Target="../embeddings/oleObject75.bin"/><Relationship Id="rId6" Type="http://schemas.openxmlformats.org/officeDocument/2006/relationships/image" Target="../media/image106.wmf"/><Relationship Id="rId5" Type="http://schemas.openxmlformats.org/officeDocument/2006/relationships/oleObject" Target="../embeddings/oleObject74.bin"/><Relationship Id="rId4" Type="http://schemas.openxmlformats.org/officeDocument/2006/relationships/image" Target="../media/image105.wmf"/><Relationship Id="rId3" Type="http://schemas.openxmlformats.org/officeDocument/2006/relationships/oleObject" Target="../embeddings/oleObject73.bin"/><Relationship Id="rId2" Type="http://schemas.openxmlformats.org/officeDocument/2006/relationships/image" Target="../media/image104.wmf"/><Relationship Id="rId12" Type="http://schemas.openxmlformats.org/officeDocument/2006/relationships/vmlDrawing" Target="../drawings/vmlDrawing31.vml"/><Relationship Id="rId11" Type="http://schemas.openxmlformats.org/officeDocument/2006/relationships/slideLayout" Target="../slideLayouts/slideLayout3.xml"/><Relationship Id="rId10" Type="http://schemas.openxmlformats.org/officeDocument/2006/relationships/image" Target="../media/image4.wmf"/><Relationship Id="rId1" Type="http://schemas.openxmlformats.org/officeDocument/2006/relationships/oleObject" Target="../embeddings/oleObject72.bin"/></Relationships>
</file>

<file path=ppt/slides/_rels/slide56.xml.rels><?xml version="1.0" encoding="UTF-8" standalone="yes"?>
<Relationships xmlns="http://schemas.openxmlformats.org/package/2006/relationships"><Relationship Id="rId8" Type="http://schemas.openxmlformats.org/officeDocument/2006/relationships/vmlDrawing" Target="../drawings/vmlDrawing32.vml"/><Relationship Id="rId7" Type="http://schemas.openxmlformats.org/officeDocument/2006/relationships/slideLayout" Target="../slideLayouts/slideLayout3.xml"/><Relationship Id="rId6" Type="http://schemas.openxmlformats.org/officeDocument/2006/relationships/image" Target="../media/image110.wmf"/><Relationship Id="rId5" Type="http://schemas.openxmlformats.org/officeDocument/2006/relationships/oleObject" Target="../embeddings/oleObject78.bin"/><Relationship Id="rId4" Type="http://schemas.openxmlformats.org/officeDocument/2006/relationships/image" Target="../media/image109.wmf"/><Relationship Id="rId3" Type="http://schemas.openxmlformats.org/officeDocument/2006/relationships/oleObject" Target="../embeddings/oleObject77.bin"/><Relationship Id="rId2" Type="http://schemas.openxmlformats.org/officeDocument/2006/relationships/image" Target="../media/image108.png"/><Relationship Id="rId1" Type="http://schemas.openxmlformats.org/officeDocument/2006/relationships/image" Target="../media/image107.png"/></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114.wmf"/><Relationship Id="rId7" Type="http://schemas.openxmlformats.org/officeDocument/2006/relationships/oleObject" Target="../embeddings/oleObject82.bin"/><Relationship Id="rId6" Type="http://schemas.openxmlformats.org/officeDocument/2006/relationships/image" Target="../media/image113.wmf"/><Relationship Id="rId5" Type="http://schemas.openxmlformats.org/officeDocument/2006/relationships/oleObject" Target="../embeddings/oleObject81.bin"/><Relationship Id="rId4" Type="http://schemas.openxmlformats.org/officeDocument/2006/relationships/image" Target="../media/image112.wmf"/><Relationship Id="rId3" Type="http://schemas.openxmlformats.org/officeDocument/2006/relationships/oleObject" Target="../embeddings/oleObject80.bin"/><Relationship Id="rId2" Type="http://schemas.openxmlformats.org/officeDocument/2006/relationships/image" Target="../media/image111.wmf"/><Relationship Id="rId15" Type="http://schemas.openxmlformats.org/officeDocument/2006/relationships/notesSlide" Target="../notesSlides/notesSlide4.xml"/><Relationship Id="rId14" Type="http://schemas.openxmlformats.org/officeDocument/2006/relationships/vmlDrawing" Target="../drawings/vmlDrawing33.vml"/><Relationship Id="rId13" Type="http://schemas.openxmlformats.org/officeDocument/2006/relationships/slideLayout" Target="../slideLayouts/slideLayout3.xml"/><Relationship Id="rId12" Type="http://schemas.openxmlformats.org/officeDocument/2006/relationships/image" Target="../media/image116.wmf"/><Relationship Id="rId11" Type="http://schemas.openxmlformats.org/officeDocument/2006/relationships/oleObject" Target="../embeddings/oleObject84.bin"/><Relationship Id="rId10" Type="http://schemas.openxmlformats.org/officeDocument/2006/relationships/image" Target="../media/image115.wmf"/><Relationship Id="rId1" Type="http://schemas.openxmlformats.org/officeDocument/2006/relationships/oleObject" Target="../embeddings/oleObject79.bin"/></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0.wmf"/><Relationship Id="rId7" Type="http://schemas.openxmlformats.org/officeDocument/2006/relationships/oleObject" Target="../embeddings/oleObject88.bin"/><Relationship Id="rId6" Type="http://schemas.openxmlformats.org/officeDocument/2006/relationships/image" Target="../media/image119.wmf"/><Relationship Id="rId5" Type="http://schemas.openxmlformats.org/officeDocument/2006/relationships/oleObject" Target="../embeddings/oleObject87.bin"/><Relationship Id="rId4" Type="http://schemas.openxmlformats.org/officeDocument/2006/relationships/image" Target="../media/image118.wmf"/><Relationship Id="rId3" Type="http://schemas.openxmlformats.org/officeDocument/2006/relationships/oleObject" Target="../embeddings/oleObject86.bin"/><Relationship Id="rId2" Type="http://schemas.openxmlformats.org/officeDocument/2006/relationships/image" Target="../media/image117.wmf"/><Relationship Id="rId10" Type="http://schemas.openxmlformats.org/officeDocument/2006/relationships/vmlDrawing" Target="../drawings/vmlDrawing34.vml"/><Relationship Id="rId1" Type="http://schemas.openxmlformats.org/officeDocument/2006/relationships/oleObject" Target="../embeddings/oleObject85.bin"/></Relationships>
</file>

<file path=ppt/slides/_rels/slide5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90.bin"/><Relationship Id="rId3" Type="http://schemas.openxmlformats.org/officeDocument/2006/relationships/image" Target="../media/image3.wmf"/><Relationship Id="rId2" Type="http://schemas.openxmlformats.org/officeDocument/2006/relationships/oleObject" Target="../embeddings/oleObject89.bin"/><Relationship Id="rId17" Type="http://schemas.openxmlformats.org/officeDocument/2006/relationships/vmlDrawing" Target="../drawings/vmlDrawing35.vml"/><Relationship Id="rId16" Type="http://schemas.openxmlformats.org/officeDocument/2006/relationships/slideLayout" Target="../slideLayouts/slideLayout3.xml"/><Relationship Id="rId15" Type="http://schemas.openxmlformats.org/officeDocument/2006/relationships/image" Target="../media/image123.wmf"/><Relationship Id="rId14" Type="http://schemas.openxmlformats.org/officeDocument/2006/relationships/oleObject" Target="../embeddings/oleObject93.bin"/><Relationship Id="rId13" Type="http://schemas.openxmlformats.org/officeDocument/2006/relationships/image" Target="../media/image122.wmf"/><Relationship Id="rId12" Type="http://schemas.openxmlformats.org/officeDocument/2006/relationships/oleObject" Target="../embeddings/oleObject92.bin"/><Relationship Id="rId11" Type="http://schemas.openxmlformats.org/officeDocument/2006/relationships/image" Target="../media/image121.wmf"/><Relationship Id="rId10" Type="http://schemas.openxmlformats.org/officeDocument/2006/relationships/oleObject" Target="../embeddings/oleObject91.bin"/><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95.bin"/><Relationship Id="rId3" Type="http://schemas.openxmlformats.org/officeDocument/2006/relationships/image" Target="../media/image3.wmf"/><Relationship Id="rId2" Type="http://schemas.openxmlformats.org/officeDocument/2006/relationships/oleObject" Target="../embeddings/oleObject94.bin"/><Relationship Id="rId17" Type="http://schemas.openxmlformats.org/officeDocument/2006/relationships/vmlDrawing" Target="../drawings/vmlDrawing36.vml"/><Relationship Id="rId16" Type="http://schemas.openxmlformats.org/officeDocument/2006/relationships/slideLayout" Target="../slideLayouts/slideLayout3.xml"/><Relationship Id="rId15" Type="http://schemas.openxmlformats.org/officeDocument/2006/relationships/image" Target="../media/image124.wmf"/><Relationship Id="rId14" Type="http://schemas.openxmlformats.org/officeDocument/2006/relationships/oleObject" Target="../embeddings/oleObject98.bin"/><Relationship Id="rId13" Type="http://schemas.openxmlformats.org/officeDocument/2006/relationships/image" Target="../media/image122.wmf"/><Relationship Id="rId12" Type="http://schemas.openxmlformats.org/officeDocument/2006/relationships/oleObject" Target="../embeddings/oleObject97.bin"/><Relationship Id="rId11" Type="http://schemas.openxmlformats.org/officeDocument/2006/relationships/image" Target="../media/image121.wmf"/><Relationship Id="rId10" Type="http://schemas.openxmlformats.org/officeDocument/2006/relationships/oleObject" Target="../embeddings/oleObject96.bin"/><Relationship Id="rId1" Type="http://schemas.openxmlformats.org/officeDocument/2006/relationships/image" Target="../media/image9.png"/></Relationships>
</file>

<file path=ppt/slides/_rels/slide6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100.bin"/><Relationship Id="rId3" Type="http://schemas.openxmlformats.org/officeDocument/2006/relationships/image" Target="../media/image3.wmf"/><Relationship Id="rId2" Type="http://schemas.openxmlformats.org/officeDocument/2006/relationships/oleObject" Target="../embeddings/oleObject99.bin"/><Relationship Id="rId15" Type="http://schemas.openxmlformats.org/officeDocument/2006/relationships/vmlDrawing" Target="../drawings/vmlDrawing37.vml"/><Relationship Id="rId14" Type="http://schemas.openxmlformats.org/officeDocument/2006/relationships/slideLayout" Target="../slideLayouts/slideLayout3.xml"/><Relationship Id="rId13" Type="http://schemas.openxmlformats.org/officeDocument/2006/relationships/image" Target="../media/image122.wmf"/><Relationship Id="rId12" Type="http://schemas.openxmlformats.org/officeDocument/2006/relationships/oleObject" Target="../embeddings/oleObject102.bin"/><Relationship Id="rId11" Type="http://schemas.openxmlformats.org/officeDocument/2006/relationships/image" Target="../media/image125.wmf"/><Relationship Id="rId10" Type="http://schemas.openxmlformats.org/officeDocument/2006/relationships/oleObject" Target="../embeddings/oleObject101.bin"/><Relationship Id="rId1" Type="http://schemas.openxmlformats.org/officeDocument/2006/relationships/image" Target="../media/image9.png"/></Relationships>
</file>

<file path=ppt/slides/_rels/slide6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104.bin"/><Relationship Id="rId3" Type="http://schemas.openxmlformats.org/officeDocument/2006/relationships/image" Target="../media/image3.wmf"/><Relationship Id="rId2" Type="http://schemas.openxmlformats.org/officeDocument/2006/relationships/oleObject" Target="../embeddings/oleObject103.bin"/><Relationship Id="rId17" Type="http://schemas.openxmlformats.org/officeDocument/2006/relationships/vmlDrawing" Target="../drawings/vmlDrawing38.vml"/><Relationship Id="rId16" Type="http://schemas.openxmlformats.org/officeDocument/2006/relationships/slideLayout" Target="../slideLayouts/slideLayout3.xml"/><Relationship Id="rId15" Type="http://schemas.openxmlformats.org/officeDocument/2006/relationships/image" Target="../media/image128.wmf"/><Relationship Id="rId14" Type="http://schemas.openxmlformats.org/officeDocument/2006/relationships/oleObject" Target="../embeddings/oleObject107.bin"/><Relationship Id="rId13" Type="http://schemas.openxmlformats.org/officeDocument/2006/relationships/image" Target="../media/image127.wmf"/><Relationship Id="rId12" Type="http://schemas.openxmlformats.org/officeDocument/2006/relationships/oleObject" Target="../embeddings/oleObject106.bin"/><Relationship Id="rId11" Type="http://schemas.openxmlformats.org/officeDocument/2006/relationships/image" Target="../media/image126.wmf"/><Relationship Id="rId10" Type="http://schemas.openxmlformats.org/officeDocument/2006/relationships/oleObject" Target="../embeddings/oleObject105.bin"/><Relationship Id="rId1" Type="http://schemas.openxmlformats.org/officeDocument/2006/relationships/image" Target="../media/image9.png"/></Relationships>
</file>

<file path=ppt/slides/_rels/slide6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109.bin"/><Relationship Id="rId3" Type="http://schemas.openxmlformats.org/officeDocument/2006/relationships/image" Target="../media/image3.wmf"/><Relationship Id="rId2" Type="http://schemas.openxmlformats.org/officeDocument/2006/relationships/oleObject" Target="../embeddings/oleObject108.bin"/><Relationship Id="rId17" Type="http://schemas.openxmlformats.org/officeDocument/2006/relationships/vmlDrawing" Target="../drawings/vmlDrawing39.vml"/><Relationship Id="rId16" Type="http://schemas.openxmlformats.org/officeDocument/2006/relationships/slideLayout" Target="../slideLayouts/slideLayout3.xml"/><Relationship Id="rId15" Type="http://schemas.openxmlformats.org/officeDocument/2006/relationships/image" Target="../media/image129.wmf"/><Relationship Id="rId14" Type="http://schemas.openxmlformats.org/officeDocument/2006/relationships/oleObject" Target="../embeddings/oleObject112.bin"/><Relationship Id="rId13" Type="http://schemas.openxmlformats.org/officeDocument/2006/relationships/image" Target="../media/image127.wmf"/><Relationship Id="rId12" Type="http://schemas.openxmlformats.org/officeDocument/2006/relationships/oleObject" Target="../embeddings/oleObject111.bin"/><Relationship Id="rId11" Type="http://schemas.openxmlformats.org/officeDocument/2006/relationships/image" Target="../media/image126.wmf"/><Relationship Id="rId10" Type="http://schemas.openxmlformats.org/officeDocument/2006/relationships/oleObject" Target="../embeddings/oleObject110.bin"/><Relationship Id="rId1" Type="http://schemas.openxmlformats.org/officeDocument/2006/relationships/image" Target="../media/image9.png"/></Relationships>
</file>

<file path=ppt/slides/_rels/slide6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114.bin"/><Relationship Id="rId3" Type="http://schemas.openxmlformats.org/officeDocument/2006/relationships/image" Target="../media/image3.wmf"/><Relationship Id="rId2" Type="http://schemas.openxmlformats.org/officeDocument/2006/relationships/oleObject" Target="../embeddings/oleObject113.bin"/><Relationship Id="rId15" Type="http://schemas.openxmlformats.org/officeDocument/2006/relationships/vmlDrawing" Target="../drawings/vmlDrawing40.vml"/><Relationship Id="rId14" Type="http://schemas.openxmlformats.org/officeDocument/2006/relationships/slideLayout" Target="../slideLayouts/slideLayout3.xml"/><Relationship Id="rId13" Type="http://schemas.openxmlformats.org/officeDocument/2006/relationships/image" Target="../media/image127.wmf"/><Relationship Id="rId12" Type="http://schemas.openxmlformats.org/officeDocument/2006/relationships/oleObject" Target="../embeddings/oleObject116.bin"/><Relationship Id="rId11" Type="http://schemas.openxmlformats.org/officeDocument/2006/relationships/image" Target="../media/image130.wmf"/><Relationship Id="rId10" Type="http://schemas.openxmlformats.org/officeDocument/2006/relationships/oleObject" Target="../embeddings/oleObject115.bin"/><Relationship Id="rId1" Type="http://schemas.openxmlformats.org/officeDocument/2006/relationships/image" Target="../media/image9.png"/></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3.xml"/><Relationship Id="rId4" Type="http://schemas.openxmlformats.org/officeDocument/2006/relationships/image" Target="../media/image132.wmf"/><Relationship Id="rId3" Type="http://schemas.openxmlformats.org/officeDocument/2006/relationships/oleObject" Target="../embeddings/oleObject118.bin"/><Relationship Id="rId2" Type="http://schemas.openxmlformats.org/officeDocument/2006/relationships/image" Target="../media/image131.wmf"/><Relationship Id="rId1" Type="http://schemas.openxmlformats.org/officeDocument/2006/relationships/oleObject" Target="../embeddings/oleObject117.bin"/></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42.vml"/><Relationship Id="rId5" Type="http://schemas.openxmlformats.org/officeDocument/2006/relationships/slideLayout" Target="../slideLayouts/slideLayout1.xml"/><Relationship Id="rId4" Type="http://schemas.openxmlformats.org/officeDocument/2006/relationships/image" Target="../media/image133.wmf"/><Relationship Id="rId3" Type="http://schemas.openxmlformats.org/officeDocument/2006/relationships/oleObject" Target="../embeddings/oleObject120.bin"/><Relationship Id="rId2" Type="http://schemas.openxmlformats.org/officeDocument/2006/relationships/image" Target="../media/image119.wmf"/><Relationship Id="rId1" Type="http://schemas.openxmlformats.org/officeDocument/2006/relationships/oleObject" Target="../embeddings/oleObject119.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3.xml"/><Relationship Id="rId2" Type="http://schemas.openxmlformats.org/officeDocument/2006/relationships/image" Target="../media/image134.wmf"/><Relationship Id="rId1" Type="http://schemas.openxmlformats.org/officeDocument/2006/relationships/oleObject" Target="../embeddings/oleObject121.bin"/></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1.xml"/><Relationship Id="rId6" Type="http://schemas.openxmlformats.org/officeDocument/2006/relationships/image" Target="../media/image137.wmf"/><Relationship Id="rId5" Type="http://schemas.openxmlformats.org/officeDocument/2006/relationships/oleObject" Target="../embeddings/oleObject124.bin"/><Relationship Id="rId4" Type="http://schemas.openxmlformats.org/officeDocument/2006/relationships/image" Target="../media/image136.wmf"/><Relationship Id="rId3" Type="http://schemas.openxmlformats.org/officeDocument/2006/relationships/oleObject" Target="../embeddings/oleObject123.bin"/><Relationship Id="rId2" Type="http://schemas.openxmlformats.org/officeDocument/2006/relationships/image" Target="../media/image135.wmf"/><Relationship Id="rId1" Type="http://schemas.openxmlformats.org/officeDocument/2006/relationships/oleObject" Target="../embeddings/oleObject122.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1.xml"/><Relationship Id="rId2" Type="http://schemas.openxmlformats.org/officeDocument/2006/relationships/image" Target="../media/image138.wmf"/><Relationship Id="rId1" Type="http://schemas.openxmlformats.org/officeDocument/2006/relationships/oleObject" Target="../embeddings/oleObject125.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6" Type="http://schemas.openxmlformats.org/officeDocument/2006/relationships/vmlDrawing" Target="../drawings/vmlDrawing46.vml"/><Relationship Id="rId5" Type="http://schemas.openxmlformats.org/officeDocument/2006/relationships/slideLayout" Target="../slideLayouts/slideLayout1.xml"/><Relationship Id="rId4" Type="http://schemas.openxmlformats.org/officeDocument/2006/relationships/image" Target="../media/image140.wmf"/><Relationship Id="rId3" Type="http://schemas.openxmlformats.org/officeDocument/2006/relationships/oleObject" Target="../embeddings/oleObject127.bin"/><Relationship Id="rId2" Type="http://schemas.openxmlformats.org/officeDocument/2006/relationships/image" Target="../media/image139.wmf"/><Relationship Id="rId1" Type="http://schemas.openxmlformats.org/officeDocument/2006/relationships/oleObject" Target="../embeddings/oleObject126.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1.xml"/><Relationship Id="rId2" Type="http://schemas.openxmlformats.org/officeDocument/2006/relationships/image" Target="../media/image141.wmf"/><Relationship Id="rId1" Type="http://schemas.openxmlformats.org/officeDocument/2006/relationships/oleObject" Target="../embeddings/oleObject128.bin"/></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48.vml"/><Relationship Id="rId5" Type="http://schemas.openxmlformats.org/officeDocument/2006/relationships/slideLayout" Target="../slideLayouts/slideLayout1.xml"/><Relationship Id="rId4" Type="http://schemas.openxmlformats.org/officeDocument/2006/relationships/image" Target="../media/image143.wmf"/><Relationship Id="rId3" Type="http://schemas.openxmlformats.org/officeDocument/2006/relationships/oleObject" Target="../embeddings/oleObject130.bin"/><Relationship Id="rId2" Type="http://schemas.openxmlformats.org/officeDocument/2006/relationships/image" Target="../media/image142.wmf"/><Relationship Id="rId1" Type="http://schemas.openxmlformats.org/officeDocument/2006/relationships/oleObject" Target="../embeddings/oleObject129.bin"/></Relationships>
</file>

<file path=ppt/slides/_rels/slide73.xml.rels><?xml version="1.0" encoding="UTF-8" standalone="yes"?>
<Relationships xmlns="http://schemas.openxmlformats.org/package/2006/relationships"><Relationship Id="rId8" Type="http://schemas.openxmlformats.org/officeDocument/2006/relationships/vmlDrawing" Target="../drawings/vmlDrawing49.vml"/><Relationship Id="rId7" Type="http://schemas.openxmlformats.org/officeDocument/2006/relationships/slideLayout" Target="../slideLayouts/slideLayout1.xml"/><Relationship Id="rId6" Type="http://schemas.openxmlformats.org/officeDocument/2006/relationships/image" Target="../media/image146.wmf"/><Relationship Id="rId5" Type="http://schemas.openxmlformats.org/officeDocument/2006/relationships/oleObject" Target="../embeddings/oleObject133.bin"/><Relationship Id="rId4" Type="http://schemas.openxmlformats.org/officeDocument/2006/relationships/image" Target="../media/image145.wmf"/><Relationship Id="rId3" Type="http://schemas.openxmlformats.org/officeDocument/2006/relationships/oleObject" Target="../embeddings/oleObject132.bin"/><Relationship Id="rId2" Type="http://schemas.openxmlformats.org/officeDocument/2006/relationships/image" Target="../media/image144.wmf"/><Relationship Id="rId1" Type="http://schemas.openxmlformats.org/officeDocument/2006/relationships/oleObject" Target="../embeddings/oleObject131.bin"/></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slideLayout" Target="../slideLayouts/slideLayout1.xml"/><Relationship Id="rId4" Type="http://schemas.openxmlformats.org/officeDocument/2006/relationships/image" Target="../media/image148.wmf"/><Relationship Id="rId3" Type="http://schemas.openxmlformats.org/officeDocument/2006/relationships/oleObject" Target="../embeddings/oleObject135.bin"/><Relationship Id="rId2" Type="http://schemas.openxmlformats.org/officeDocument/2006/relationships/image" Target="../media/image147.wmf"/><Relationship Id="rId1" Type="http://schemas.openxmlformats.org/officeDocument/2006/relationships/oleObject" Target="../embeddings/oleObject134.bin"/></Relationships>
</file>

<file path=ppt/slides/_rels/slide75.xml.rels><?xml version="1.0" encoding="UTF-8" standalone="yes"?>
<Relationships xmlns="http://schemas.openxmlformats.org/package/2006/relationships"><Relationship Id="rId5" Type="http://schemas.openxmlformats.org/officeDocument/2006/relationships/vmlDrawing" Target="../drawings/vmlDrawing51.vml"/><Relationship Id="rId4" Type="http://schemas.openxmlformats.org/officeDocument/2006/relationships/slideLayout" Target="../slideLayouts/slideLayout1.xml"/><Relationship Id="rId3" Type="http://schemas.openxmlformats.org/officeDocument/2006/relationships/image" Target="../media/image150.wmf"/><Relationship Id="rId2" Type="http://schemas.openxmlformats.org/officeDocument/2006/relationships/oleObject" Target="../embeddings/oleObject136.bin"/><Relationship Id="rId1" Type="http://schemas.openxmlformats.org/officeDocument/2006/relationships/image" Target="../media/image149.png"/></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140.bin"/><Relationship Id="rId8" Type="http://schemas.openxmlformats.org/officeDocument/2006/relationships/image" Target="../media/image153.wmf"/><Relationship Id="rId7" Type="http://schemas.openxmlformats.org/officeDocument/2006/relationships/oleObject" Target="../embeddings/oleObject139.bin"/><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14.wmf"/><Relationship Id="rId3" Type="http://schemas.openxmlformats.org/officeDocument/2006/relationships/oleObject" Target="../embeddings/oleObject138.bin"/><Relationship Id="rId2" Type="http://schemas.openxmlformats.org/officeDocument/2006/relationships/image" Target="../media/image112.wmf"/><Relationship Id="rId12" Type="http://schemas.openxmlformats.org/officeDocument/2006/relationships/vmlDrawing" Target="../drawings/vmlDrawing52.vml"/><Relationship Id="rId11" Type="http://schemas.openxmlformats.org/officeDocument/2006/relationships/slideLayout" Target="../slideLayouts/slideLayout1.xml"/><Relationship Id="rId10" Type="http://schemas.openxmlformats.org/officeDocument/2006/relationships/image" Target="../media/image154.wmf"/><Relationship Id="rId1" Type="http://schemas.openxmlformats.org/officeDocument/2006/relationships/oleObject" Target="../embeddings/oleObject137.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6.png"/><Relationship Id="rId1" Type="http://schemas.openxmlformats.org/officeDocument/2006/relationships/image" Target="../media/image15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8.png"/></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4.wmf"/><Relationship Id="rId3" Type="http://schemas.openxmlformats.org/officeDocument/2006/relationships/oleObject" Target="../embeddings/oleObject3.bin"/><Relationship Id="rId2" Type="http://schemas.openxmlformats.org/officeDocument/2006/relationships/image" Target="../media/image3.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145.bin"/><Relationship Id="rId8" Type="http://schemas.openxmlformats.org/officeDocument/2006/relationships/image" Target="../media/image163.wmf"/><Relationship Id="rId7" Type="http://schemas.openxmlformats.org/officeDocument/2006/relationships/oleObject" Target="../embeddings/oleObject144.bin"/><Relationship Id="rId6" Type="http://schemas.openxmlformats.org/officeDocument/2006/relationships/image" Target="../media/image162.wmf"/><Relationship Id="rId5" Type="http://schemas.openxmlformats.org/officeDocument/2006/relationships/oleObject" Target="../embeddings/oleObject143.bin"/><Relationship Id="rId4" Type="http://schemas.openxmlformats.org/officeDocument/2006/relationships/image" Target="../media/image161.wmf"/><Relationship Id="rId3" Type="http://schemas.openxmlformats.org/officeDocument/2006/relationships/oleObject" Target="../embeddings/oleObject142.bin"/><Relationship Id="rId2" Type="http://schemas.openxmlformats.org/officeDocument/2006/relationships/image" Target="../media/image160.wmf"/><Relationship Id="rId14" Type="http://schemas.openxmlformats.org/officeDocument/2006/relationships/vmlDrawing" Target="../drawings/vmlDrawing53.vml"/><Relationship Id="rId13" Type="http://schemas.openxmlformats.org/officeDocument/2006/relationships/slideLayout" Target="../slideLayouts/slideLayout1.xml"/><Relationship Id="rId12" Type="http://schemas.openxmlformats.org/officeDocument/2006/relationships/image" Target="../media/image165.wmf"/><Relationship Id="rId11" Type="http://schemas.openxmlformats.org/officeDocument/2006/relationships/oleObject" Target="../embeddings/oleObject146.bin"/><Relationship Id="rId10" Type="http://schemas.openxmlformats.org/officeDocument/2006/relationships/image" Target="../media/image164.wmf"/><Relationship Id="rId1" Type="http://schemas.openxmlformats.org/officeDocument/2006/relationships/oleObject" Target="../embeddings/oleObject141.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151.bin"/><Relationship Id="rId8" Type="http://schemas.openxmlformats.org/officeDocument/2006/relationships/image" Target="../media/image166.png"/><Relationship Id="rId7" Type="http://schemas.openxmlformats.org/officeDocument/2006/relationships/oleObject" Target="../embeddings/oleObject150.bin"/><Relationship Id="rId6" Type="http://schemas.openxmlformats.org/officeDocument/2006/relationships/image" Target="../media/image162.wmf"/><Relationship Id="rId5" Type="http://schemas.openxmlformats.org/officeDocument/2006/relationships/oleObject" Target="../embeddings/oleObject149.bin"/><Relationship Id="rId4" Type="http://schemas.openxmlformats.org/officeDocument/2006/relationships/image" Target="../media/image161.wmf"/><Relationship Id="rId3" Type="http://schemas.openxmlformats.org/officeDocument/2006/relationships/oleObject" Target="../embeddings/oleObject148.bin"/><Relationship Id="rId2" Type="http://schemas.openxmlformats.org/officeDocument/2006/relationships/image" Target="../media/image160.wmf"/><Relationship Id="rId16" Type="http://schemas.openxmlformats.org/officeDocument/2006/relationships/vmlDrawing" Target="../drawings/vmlDrawing54.vml"/><Relationship Id="rId15" Type="http://schemas.openxmlformats.org/officeDocument/2006/relationships/slideLayout" Target="../slideLayouts/slideLayout3.xml"/><Relationship Id="rId14" Type="http://schemas.openxmlformats.org/officeDocument/2006/relationships/image" Target="../media/image165.wmf"/><Relationship Id="rId13" Type="http://schemas.openxmlformats.org/officeDocument/2006/relationships/oleObject" Target="../embeddings/oleObject153.bin"/><Relationship Id="rId12" Type="http://schemas.openxmlformats.org/officeDocument/2006/relationships/image" Target="../media/image164.wmf"/><Relationship Id="rId11" Type="http://schemas.openxmlformats.org/officeDocument/2006/relationships/oleObject" Target="../embeddings/oleObject152.bin"/><Relationship Id="rId10" Type="http://schemas.openxmlformats.org/officeDocument/2006/relationships/image" Target="../media/image167.wmf"/><Relationship Id="rId1" Type="http://schemas.openxmlformats.org/officeDocument/2006/relationships/oleObject" Target="../embeddings/oleObject147.bin"/></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158.bin"/><Relationship Id="rId8" Type="http://schemas.openxmlformats.org/officeDocument/2006/relationships/image" Target="../media/image170.wmf"/><Relationship Id="rId7" Type="http://schemas.openxmlformats.org/officeDocument/2006/relationships/oleObject" Target="../embeddings/oleObject157.bin"/><Relationship Id="rId6" Type="http://schemas.openxmlformats.org/officeDocument/2006/relationships/image" Target="../media/image169.wmf"/><Relationship Id="rId5" Type="http://schemas.openxmlformats.org/officeDocument/2006/relationships/oleObject" Target="../embeddings/oleObject156.bin"/><Relationship Id="rId4" Type="http://schemas.openxmlformats.org/officeDocument/2006/relationships/image" Target="../media/image112.wmf"/><Relationship Id="rId3" Type="http://schemas.openxmlformats.org/officeDocument/2006/relationships/oleObject" Target="../embeddings/oleObject155.bin"/><Relationship Id="rId2" Type="http://schemas.openxmlformats.org/officeDocument/2006/relationships/image" Target="../media/image111.wmf"/><Relationship Id="rId12" Type="http://schemas.openxmlformats.org/officeDocument/2006/relationships/vmlDrawing" Target="../drawings/vmlDrawing55.vml"/><Relationship Id="rId11" Type="http://schemas.openxmlformats.org/officeDocument/2006/relationships/slideLayout" Target="../slideLayouts/slideLayout3.xml"/><Relationship Id="rId10" Type="http://schemas.openxmlformats.org/officeDocument/2006/relationships/image" Target="../media/image162.wmf"/><Relationship Id="rId1" Type="http://schemas.openxmlformats.org/officeDocument/2006/relationships/oleObject" Target="../embeddings/oleObject154.bin"/></Relationships>
</file>

<file path=ppt/slides/_rels/slide86.xml.rels><?xml version="1.0" encoding="UTF-8" standalone="yes"?>
<Relationships xmlns="http://schemas.openxmlformats.org/package/2006/relationships"><Relationship Id="rId6" Type="http://schemas.openxmlformats.org/officeDocument/2006/relationships/vmlDrawing" Target="../drawings/vmlDrawing56.vml"/><Relationship Id="rId5" Type="http://schemas.openxmlformats.org/officeDocument/2006/relationships/slideLayout" Target="../slideLayouts/slideLayout1.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wmf"/><Relationship Id="rId1" Type="http://schemas.openxmlformats.org/officeDocument/2006/relationships/oleObject" Target="../embeddings/oleObject159.bin"/></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7.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9.png"/><Relationship Id="rId1" Type="http://schemas.openxmlformats.org/officeDocument/2006/relationships/image" Target="../media/image178.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8.xml"/><Relationship Id="rId4" Type="http://schemas.openxmlformats.org/officeDocument/2006/relationships/image" Target="../media/image4.wmf"/><Relationship Id="rId3" Type="http://schemas.openxmlformats.org/officeDocument/2006/relationships/oleObject" Target="../embeddings/oleObject5.bin"/><Relationship Id="rId2" Type="http://schemas.openxmlformats.org/officeDocument/2006/relationships/image" Target="../media/image3.wmf"/><Relationship Id="rId1"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1.png"/><Relationship Id="rId1" Type="http://schemas.openxmlformats.org/officeDocument/2006/relationships/image" Target="../media/image180.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6.png"/><Relationship Id="rId1" Type="http://schemas.openxmlformats.org/officeDocument/2006/relationships/image" Target="../media/image18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163.bin"/><Relationship Id="rId8" Type="http://schemas.openxmlformats.org/officeDocument/2006/relationships/image" Target="../media/image192.wmf"/><Relationship Id="rId7" Type="http://schemas.openxmlformats.org/officeDocument/2006/relationships/oleObject" Target="../embeddings/oleObject162.bin"/><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wmf"/><Relationship Id="rId3" Type="http://schemas.openxmlformats.org/officeDocument/2006/relationships/oleObject" Target="../embeddings/oleObject161.bin"/><Relationship Id="rId2" Type="http://schemas.openxmlformats.org/officeDocument/2006/relationships/image" Target="../media/image188.wmf"/><Relationship Id="rId12" Type="http://schemas.openxmlformats.org/officeDocument/2006/relationships/vmlDrawing" Target="../drawings/vmlDrawing57.vml"/><Relationship Id="rId11" Type="http://schemas.openxmlformats.org/officeDocument/2006/relationships/slideLayout" Target="../slideLayouts/slideLayout3.xml"/><Relationship Id="rId10" Type="http://schemas.openxmlformats.org/officeDocument/2006/relationships/image" Target="../media/image193.wmf"/><Relationship Id="rId1" Type="http://schemas.openxmlformats.org/officeDocument/2006/relationships/oleObject" Target="../embeddings/oleObject160.bin"/></Relationships>
</file>

<file path=ppt/slides/_rels/slide96.xml.rels><?xml version="1.0" encoding="UTF-8" standalone="yes"?>
<Relationships xmlns="http://schemas.openxmlformats.org/package/2006/relationships"><Relationship Id="rId8" Type="http://schemas.openxmlformats.org/officeDocument/2006/relationships/vmlDrawing" Target="../drawings/vmlDrawing58.vml"/><Relationship Id="rId7" Type="http://schemas.openxmlformats.org/officeDocument/2006/relationships/slideLayout" Target="../slideLayouts/slideLayout3.xml"/><Relationship Id="rId6" Type="http://schemas.openxmlformats.org/officeDocument/2006/relationships/image" Target="../media/image196.wmf"/><Relationship Id="rId5" Type="http://schemas.openxmlformats.org/officeDocument/2006/relationships/oleObject" Target="../embeddings/oleObject166.bin"/><Relationship Id="rId4" Type="http://schemas.openxmlformats.org/officeDocument/2006/relationships/image" Target="../media/image195.wmf"/><Relationship Id="rId3" Type="http://schemas.openxmlformats.org/officeDocument/2006/relationships/oleObject" Target="../embeddings/oleObject165.bin"/><Relationship Id="rId2" Type="http://schemas.openxmlformats.org/officeDocument/2006/relationships/image" Target="../media/image194.wmf"/><Relationship Id="rId1" Type="http://schemas.openxmlformats.org/officeDocument/2006/relationships/oleObject" Target="../embeddings/oleObject164.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hyperlink" Target="http://www.cs.huji.ac.il/~shais/code/index.html" TargetMode="External"/><Relationship Id="rId3" Type="http://schemas.openxmlformats.org/officeDocument/2006/relationships/hyperlink" Target="http://svmlight.joachims.org/svm_struct.html" TargetMode="External"/><Relationship Id="rId2" Type="http://schemas.openxmlformats.org/officeDocument/2006/relationships/hyperlink" Target="http://www.csie.ntu.edu.tw/~cjlin/liblinear/" TargetMode="External"/><Relationship Id="rId1" Type="http://schemas.openxmlformats.org/officeDocument/2006/relationships/hyperlink" Target="http://www.csie.ntu.edu.tw/~cjlin/libsv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67744" y="1628800"/>
            <a:ext cx="8668072" cy="2209800"/>
          </a:xfrm>
        </p:spPr>
        <p:txBody>
          <a:bodyPr/>
          <a:lstStyle/>
          <a:p>
            <a:pPr eaLnBrk="1" hangingPunct="1"/>
            <a:r>
              <a:rPr lang="zh-CN" altLang="en-US" sz="6000" dirty="0"/>
              <a:t>模式识别</a:t>
            </a:r>
            <a:r>
              <a:rPr lang="en-US" altLang="zh-CN" sz="6000" dirty="0">
                <a:solidFill>
                  <a:srgbClr val="92D050"/>
                </a:solidFill>
              </a:rPr>
              <a:t>&amp;</a:t>
            </a:r>
            <a:r>
              <a:rPr lang="zh-CN" altLang="en-US" sz="6000" dirty="0"/>
              <a:t>机器学习</a:t>
            </a:r>
            <a:endParaRPr lang="zh-CN" altLang="en-US" sz="6000" dirty="0"/>
          </a:p>
        </p:txBody>
      </p:sp>
      <p:sp>
        <p:nvSpPr>
          <p:cNvPr id="4099" name="Rectangle 3"/>
          <p:cNvSpPr>
            <a:spLocks noGrp="1" noChangeArrowheads="1"/>
          </p:cNvSpPr>
          <p:nvPr>
            <p:ph type="subTitle" idx="1"/>
          </p:nvPr>
        </p:nvSpPr>
        <p:spPr>
          <a:xfrm>
            <a:off x="1619672" y="4653136"/>
            <a:ext cx="6019800" cy="1752600"/>
          </a:xfrm>
        </p:spPr>
        <p:txBody>
          <a:bodyPr/>
          <a:lstStyle/>
          <a:p>
            <a:pPr eaLnBrk="1" hangingPunct="1"/>
            <a:r>
              <a:rPr lang="zh-CN" altLang="en-US" dirty="0" smtClean="0"/>
              <a:t>       授课</a:t>
            </a:r>
            <a:r>
              <a:rPr lang="zh-CN" altLang="en-US" dirty="0"/>
              <a:t>教师：任福</a:t>
            </a:r>
            <a:r>
              <a:rPr lang="zh-CN" altLang="en-US" dirty="0" smtClean="0"/>
              <a:t>全</a:t>
            </a:r>
            <a:endParaRPr lang="en-US" altLang="zh-CN" dirty="0"/>
          </a:p>
          <a:p>
            <a:pPr eaLnBrk="1" hangingPunct="1"/>
            <a:r>
              <a:rPr lang="zh-CN" altLang="en-US" dirty="0"/>
              <a:t>理学院信息与计算科学系</a:t>
            </a:r>
            <a:endParaRPr lang="en-US" altLang="zh-CN" dirty="0"/>
          </a:p>
          <a:p>
            <a:pPr eaLnBrk="1" hangingPunct="1"/>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76225" y="254635"/>
            <a:ext cx="8229600" cy="921385"/>
          </a:xfrm>
        </p:spPr>
        <p:txBody>
          <a:bodyPr/>
          <a:lstStyle/>
          <a:p>
            <a:pPr eaLnBrk="1" fontAlgn="auto" hangingPunct="1">
              <a:spcAft>
                <a:spcPts val="0"/>
              </a:spcAft>
              <a:defRPr/>
            </a:pPr>
            <a:r>
              <a:rPr lang="zh-CN" altLang="en-US" sz="3000" dirty="0" smtClean="0"/>
              <a:t>引子</a:t>
            </a:r>
            <a:endParaRPr lang="zh-CN" altLang="en-US" sz="3000" dirty="0" smtClean="0"/>
          </a:p>
        </p:txBody>
      </p:sp>
      <p:sp>
        <p:nvSpPr>
          <p:cNvPr id="7171" name="内容占位符 3"/>
          <p:cNvSpPr>
            <a:spLocks noGrp="1"/>
          </p:cNvSpPr>
          <p:nvPr>
            <p:ph idx="4294967295"/>
          </p:nvPr>
        </p:nvSpPr>
        <p:spPr>
          <a:xfrm>
            <a:off x="0" y="1114425"/>
            <a:ext cx="8616950" cy="450850"/>
          </a:xfrm>
        </p:spPr>
        <p:txBody>
          <a:bodyPr/>
          <a:lstStyle/>
          <a:p>
            <a:pPr marL="0" indent="0" eaLnBrk="1" hangingPunct="1">
              <a:buFont typeface="Wingdings" panose="05000000000000000000" pitchFamily="2" charset="2"/>
              <a:buNone/>
            </a:pPr>
            <a:r>
              <a:rPr sz="2400">
                <a:latin typeface="Huawei Sans" panose="020B0604020202020204" pitchFamily="34" charset="0"/>
                <a:ea typeface="方正兰亭黑简体" panose="02000000000000000000" pitchFamily="2" charset="-122"/>
                <a:cs typeface="Huawei Sans" panose="020B0604020202020204" pitchFamily="34" charset="0"/>
              </a:rPr>
              <a:t>-Q:将训练样本分开的超平面可能有很多, 哪一个好呢? </a:t>
            </a:r>
            <a:endParaRPr sz="2400">
              <a:latin typeface="Huawei Sans" panose="020B0604020202020204" pitchFamily="34" charset="0"/>
              <a:ea typeface="方正兰亭黑简体" panose="02000000000000000000" pitchFamily="2" charset="-122"/>
              <a:cs typeface="Huawei Sans" panose="020B0604020202020204" pitchFamily="34" charset="0"/>
            </a:endParaRPr>
          </a:p>
        </p:txBody>
      </p:sp>
      <p:sp>
        <p:nvSpPr>
          <p:cNvPr id="69" name="内容占位符 3"/>
          <p:cNvSpPr txBox="1"/>
          <p:nvPr/>
        </p:nvSpPr>
        <p:spPr bwMode="auto">
          <a:xfrm>
            <a:off x="201613" y="5511800"/>
            <a:ext cx="8616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en-US" altLang="zh-CN" sz="2200">
                <a:latin typeface="Verdana" panose="020B0604030504040204" pitchFamily="34" charset="0"/>
                <a:ea typeface="幼圆" panose="02010509060101010101" pitchFamily="49" charset="-122"/>
              </a:rPr>
              <a:t>-A:</a:t>
            </a:r>
            <a:r>
              <a:rPr lang="zh-CN" altLang="en-US" sz="2200">
                <a:latin typeface="Verdana" panose="020B0604030504040204" pitchFamily="34" charset="0"/>
                <a:ea typeface="幼圆" panose="02010509060101010101" pitchFamily="49" charset="-122"/>
              </a:rPr>
              <a:t>应选择</a:t>
            </a:r>
            <a:r>
              <a:rPr lang="en-US" altLang="zh-CN" sz="2200">
                <a:latin typeface="Verdana" panose="020B0604030504040204" pitchFamily="34" charset="0"/>
                <a:ea typeface="幼圆" panose="02010509060101010101" pitchFamily="49" charset="-122"/>
              </a:rPr>
              <a:t>”</a:t>
            </a:r>
            <a:r>
              <a:rPr lang="zh-CN" altLang="en-US" sz="2200">
                <a:solidFill>
                  <a:schemeClr val="tx2"/>
                </a:solidFill>
                <a:latin typeface="Verdana" panose="020B0604030504040204" pitchFamily="34" charset="0"/>
                <a:ea typeface="幼圆" panose="02010509060101010101" pitchFamily="49" charset="-122"/>
              </a:rPr>
              <a:t>正中间</a:t>
            </a:r>
            <a:r>
              <a:rPr lang="en-US" altLang="zh-CN" sz="2200">
                <a:latin typeface="Verdana" panose="020B0604030504040204" pitchFamily="34" charset="0"/>
                <a:ea typeface="幼圆" panose="02010509060101010101" pitchFamily="49" charset="-122"/>
              </a:rPr>
              <a:t>”, </a:t>
            </a:r>
            <a:r>
              <a:rPr lang="zh-CN" altLang="en-US" sz="2200">
                <a:latin typeface="Verdana" panose="020B0604030504040204" pitchFamily="34" charset="0"/>
                <a:ea typeface="幼圆" panose="02010509060101010101" pitchFamily="49" charset="-122"/>
              </a:rPr>
              <a:t>容忍性好</a:t>
            </a:r>
            <a:r>
              <a:rPr lang="en-US" altLang="zh-CN" sz="2200">
                <a:latin typeface="Verdana" panose="020B0604030504040204" pitchFamily="34" charset="0"/>
                <a:ea typeface="幼圆" panose="02010509060101010101" pitchFamily="49" charset="-122"/>
              </a:rPr>
              <a:t>, </a:t>
            </a:r>
            <a:r>
              <a:rPr lang="zh-CN" altLang="en-US" sz="2200">
                <a:latin typeface="Verdana" panose="020B0604030504040204" pitchFamily="34" charset="0"/>
                <a:ea typeface="幼圆" panose="02010509060101010101" pitchFamily="49" charset="-122"/>
              </a:rPr>
              <a:t>鲁棒性高</a:t>
            </a:r>
            <a:r>
              <a:rPr lang="en-US" altLang="zh-CN" sz="2200">
                <a:latin typeface="Verdana" panose="020B0604030504040204" pitchFamily="34" charset="0"/>
                <a:ea typeface="幼圆" panose="02010509060101010101" pitchFamily="49" charset="-122"/>
              </a:rPr>
              <a:t>, </a:t>
            </a:r>
            <a:r>
              <a:rPr lang="zh-CN" altLang="en-US" sz="2200">
                <a:latin typeface="Verdana" panose="020B0604030504040204" pitchFamily="34" charset="0"/>
                <a:ea typeface="幼圆" panose="02010509060101010101" pitchFamily="49" charset="-122"/>
              </a:rPr>
              <a:t>泛化能力最强</a:t>
            </a:r>
            <a:r>
              <a:rPr lang="en-US" altLang="zh-CN" sz="2200">
                <a:latin typeface="Verdana" panose="020B0604030504040204" pitchFamily="34" charset="0"/>
                <a:ea typeface="幼圆" panose="02010509060101010101" pitchFamily="49" charset="-122"/>
              </a:rPr>
              <a:t>.</a:t>
            </a:r>
            <a:endParaRPr lang="zh-CN" altLang="en-US" sz="2200">
              <a:latin typeface="Verdana" panose="020B0604030504040204" pitchFamily="34" charset="0"/>
              <a:ea typeface="幼圆" panose="02010509060101010101" pitchFamily="49" charset="-122"/>
            </a:endParaRPr>
          </a:p>
        </p:txBody>
      </p:sp>
      <p:cxnSp>
        <p:nvCxnSpPr>
          <p:cNvPr id="76" name="直接箭头连接符 75"/>
          <p:cNvCxnSpPr/>
          <p:nvPr/>
        </p:nvCxnSpPr>
        <p:spPr>
          <a:xfrm flipH="1" flipV="1">
            <a:off x="2921000" y="1916113"/>
            <a:ext cx="0" cy="303847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475" y="4954588"/>
            <a:ext cx="358457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175" name="文本框 77"/>
          <p:cNvSpPr txBox="1">
            <a:spLocks noChangeArrowheads="1"/>
          </p:cNvSpPr>
          <p:nvPr/>
        </p:nvSpPr>
        <p:spPr bwMode="auto">
          <a:xfrm>
            <a:off x="2695575" y="4856163"/>
            <a:ext cx="2717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pSp>
        <p:nvGrpSpPr>
          <p:cNvPr id="7176" name="组合 78"/>
          <p:cNvGrpSpPr/>
          <p:nvPr/>
        </p:nvGrpSpPr>
        <p:grpSpPr bwMode="auto">
          <a:xfrm>
            <a:off x="4229100" y="2633663"/>
            <a:ext cx="128588"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77" name="组合 79"/>
          <p:cNvGrpSpPr/>
          <p:nvPr/>
        </p:nvGrpSpPr>
        <p:grpSpPr bwMode="auto">
          <a:xfrm>
            <a:off x="4078288" y="3417888"/>
            <a:ext cx="128587"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78" name="组合 80"/>
          <p:cNvGrpSpPr/>
          <p:nvPr/>
        </p:nvGrpSpPr>
        <p:grpSpPr bwMode="auto">
          <a:xfrm>
            <a:off x="3871913" y="3227388"/>
            <a:ext cx="128587"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79" name="组合 81"/>
          <p:cNvGrpSpPr/>
          <p:nvPr/>
        </p:nvGrpSpPr>
        <p:grpSpPr bwMode="auto">
          <a:xfrm>
            <a:off x="3443288" y="3500438"/>
            <a:ext cx="128587"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80" name="组合 82"/>
          <p:cNvGrpSpPr/>
          <p:nvPr/>
        </p:nvGrpSpPr>
        <p:grpSpPr bwMode="auto">
          <a:xfrm>
            <a:off x="3656013" y="3713163"/>
            <a:ext cx="128587"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81" name="组合 83"/>
          <p:cNvGrpSpPr/>
          <p:nvPr/>
        </p:nvGrpSpPr>
        <p:grpSpPr bwMode="auto">
          <a:xfrm>
            <a:off x="4070350" y="3705225"/>
            <a:ext cx="128588"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82" name="组合 84"/>
          <p:cNvGrpSpPr/>
          <p:nvPr/>
        </p:nvGrpSpPr>
        <p:grpSpPr bwMode="auto">
          <a:xfrm>
            <a:off x="3554413" y="2684463"/>
            <a:ext cx="127000"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050" y="4017963"/>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038" y="3878263"/>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988" y="4548188"/>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7525" y="44243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3200" y="43751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5" y="421640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963" y="42846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3550" y="37782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7125" y="4216400"/>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3146425" y="2995613"/>
            <a:ext cx="3116263" cy="1271587"/>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3635375" y="2411413"/>
            <a:ext cx="2317750" cy="2308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194" name="组合 96"/>
          <p:cNvGrpSpPr/>
          <p:nvPr/>
        </p:nvGrpSpPr>
        <p:grpSpPr bwMode="auto">
          <a:xfrm>
            <a:off x="4745038" y="2492375"/>
            <a:ext cx="127000"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95" name="组合 97"/>
          <p:cNvGrpSpPr/>
          <p:nvPr/>
        </p:nvGrpSpPr>
        <p:grpSpPr bwMode="auto">
          <a:xfrm>
            <a:off x="4476750" y="2749550"/>
            <a:ext cx="128588"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96" name="组合 98"/>
          <p:cNvGrpSpPr/>
          <p:nvPr/>
        </p:nvGrpSpPr>
        <p:grpSpPr bwMode="auto">
          <a:xfrm>
            <a:off x="3343275" y="3887788"/>
            <a:ext cx="128588"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97" name="组合 99"/>
          <p:cNvGrpSpPr/>
          <p:nvPr/>
        </p:nvGrpSpPr>
        <p:grpSpPr bwMode="auto">
          <a:xfrm>
            <a:off x="3894138" y="2906713"/>
            <a:ext cx="127000"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198" name="组合 100"/>
          <p:cNvGrpSpPr/>
          <p:nvPr/>
        </p:nvGrpSpPr>
        <p:grpSpPr bwMode="auto">
          <a:xfrm>
            <a:off x="3465513" y="3179763"/>
            <a:ext cx="128587"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8413" y="4527550"/>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413" y="3952875"/>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5" y="3565525"/>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038" y="3289300"/>
            <a:ext cx="128587"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7203" name="Object 42"/>
          <p:cNvGraphicFramePr>
            <a:graphicFrameLocks noChangeAspect="1"/>
          </p:cNvGraphicFramePr>
          <p:nvPr/>
        </p:nvGraphicFramePr>
        <p:xfrm>
          <a:off x="5953125" y="5029200"/>
          <a:ext cx="263525" cy="260350"/>
        </p:xfrm>
        <a:graphic>
          <a:graphicData uri="http://schemas.openxmlformats.org/presentationml/2006/ole">
            <mc:AlternateContent xmlns:mc="http://schemas.openxmlformats.org/markup-compatibility/2006">
              <mc:Choice xmlns:v="urn:schemas-microsoft-com:vml" Requires="v">
                <p:oleObj spid="_x0000_s7234" name="Formula" r:id="rId1" imgW="137160" imgH="130810" progId="">
                  <p:embed/>
                </p:oleObj>
              </mc:Choice>
              <mc:Fallback>
                <p:oleObj name="Formula" r:id="rId1" imgW="137160" imgH="130810" progId="">
                  <p:embed/>
                  <p:pic>
                    <p:nvPicPr>
                      <p:cNvPr id="0" name="Object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5029200"/>
                        <a:ext cx="263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04" name="Object 43"/>
          <p:cNvGraphicFramePr>
            <a:graphicFrameLocks noChangeAspect="1"/>
          </p:cNvGraphicFramePr>
          <p:nvPr/>
        </p:nvGraphicFramePr>
        <p:xfrm>
          <a:off x="2524125" y="2159000"/>
          <a:ext cx="273050" cy="260350"/>
        </p:xfrm>
        <a:graphic>
          <a:graphicData uri="http://schemas.openxmlformats.org/presentationml/2006/ole">
            <mc:AlternateContent xmlns:mc="http://schemas.openxmlformats.org/markup-compatibility/2006">
              <mc:Choice xmlns:v="urn:schemas-microsoft-com:vml" Requires="v">
                <p:oleObj spid="_x0000_s7235" name="Formula" r:id="rId3" imgW="140970" imgH="130810" progId="">
                  <p:embed/>
                </p:oleObj>
              </mc:Choice>
              <mc:Fallback>
                <p:oleObj name="Formula" r:id="rId3" imgW="140970" imgH="130810" progId="">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2159000"/>
                        <a:ext cx="273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8" name="直接连接符 107"/>
          <p:cNvCxnSpPr/>
          <p:nvPr/>
        </p:nvCxnSpPr>
        <p:spPr>
          <a:xfrm flipH="1">
            <a:off x="4021138" y="2159000"/>
            <a:ext cx="1120775" cy="2603500"/>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3784600" y="2524125"/>
            <a:ext cx="2305050" cy="2300288"/>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3378200" y="2298700"/>
            <a:ext cx="2408238" cy="2290763"/>
          </a:xfrm>
          <a:prstGeom prst="line">
            <a:avLst/>
          </a:prstGeom>
          <a:ln w="952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body" sz="half" idx="1"/>
          </p:nvPr>
        </p:nvSpPr>
        <p:spPr>
          <a:xfrm>
            <a:off x="524828" y="1397953"/>
            <a:ext cx="4235450" cy="4322762"/>
          </a:xfrm>
        </p:spPr>
        <p:txBody>
          <a:bodyPr/>
          <a:lstStyle/>
          <a:p>
            <a:r>
              <a:rPr lang="zh-CN" altLang="en-US" sz="2200" b="1" dirty="0">
                <a:solidFill>
                  <a:srgbClr val="FF0000"/>
                </a:solidFill>
              </a:rPr>
              <a:t>函数间隔</a:t>
            </a:r>
            <a:r>
              <a:rPr lang="zh-CN" altLang="en-US" sz="2200" b="1" dirty="0"/>
              <a:t>：样本</a:t>
            </a:r>
            <a:r>
              <a:rPr lang="en-US" altLang="zh-CN" sz="2200" b="1" i="1" dirty="0">
                <a:latin typeface="Times New Roman" panose="02020603050405020304" charset="0"/>
                <a:cs typeface="Times New Roman" panose="02020603050405020304" charset="0"/>
              </a:rPr>
              <a:t>x</a:t>
            </a:r>
            <a:r>
              <a:rPr lang="en-US" altLang="zh-CN" sz="2200" b="1" i="1" baseline="-25000" dirty="0">
                <a:latin typeface="Times New Roman" panose="02020603050405020304" charset="0"/>
                <a:cs typeface="Times New Roman" panose="02020603050405020304" charset="0"/>
              </a:rPr>
              <a:t>i</a:t>
            </a:r>
            <a:r>
              <a:rPr lang="zh-CN" altLang="en-US" sz="2200" b="1" dirty="0"/>
              <a:t>到分类界面</a:t>
            </a:r>
            <a:r>
              <a:rPr lang="en-US" altLang="zh-CN" sz="2200" b="1" i="1" dirty="0">
                <a:latin typeface="Times New Roman" panose="02020603050405020304" charset="0"/>
                <a:cs typeface="Times New Roman" panose="02020603050405020304" charset="0"/>
              </a:rPr>
              <a:t>g</a:t>
            </a:r>
            <a:r>
              <a:rPr lang="en-US" altLang="zh-CN" sz="2200" b="1" dirty="0">
                <a:latin typeface="Times New Roman" panose="02020603050405020304" charset="0"/>
                <a:cs typeface="Times New Roman" panose="02020603050405020304" charset="0"/>
              </a:rPr>
              <a:t>(</a:t>
            </a:r>
            <a:r>
              <a:rPr lang="en-US" altLang="zh-CN" sz="2200" b="1" i="1" dirty="0">
                <a:latin typeface="Times New Roman" panose="02020603050405020304" charset="0"/>
                <a:cs typeface="Times New Roman" panose="02020603050405020304" charset="0"/>
              </a:rPr>
              <a:t>x</a:t>
            </a:r>
            <a:r>
              <a:rPr lang="en-US" altLang="zh-CN" sz="2200" b="1" dirty="0">
                <a:latin typeface="Times New Roman" panose="02020603050405020304" charset="0"/>
                <a:cs typeface="Times New Roman" panose="02020603050405020304" charset="0"/>
              </a:rPr>
              <a:t>)=0</a:t>
            </a:r>
            <a:r>
              <a:rPr lang="zh-CN" altLang="en-US" sz="2200" b="1" dirty="0"/>
              <a:t>的函数间隔    定义为：</a:t>
            </a:r>
            <a:endParaRPr lang="zh-CN" altLang="en-US" sz="2000" dirty="0"/>
          </a:p>
          <a:p>
            <a:endParaRPr lang="zh-CN" altLang="en-US" sz="2000" dirty="0"/>
          </a:p>
          <a:p>
            <a:endParaRPr lang="zh-CN" altLang="en-US" sz="2000" dirty="0"/>
          </a:p>
          <a:p>
            <a:endParaRPr lang="zh-CN" altLang="en-US" sz="2000" dirty="0"/>
          </a:p>
          <a:p>
            <a:r>
              <a:rPr lang="zh-CN" altLang="en-US" sz="2200" b="1" dirty="0">
                <a:solidFill>
                  <a:srgbClr val="FF0000"/>
                </a:solidFill>
              </a:rPr>
              <a:t>几何间隔：</a:t>
            </a:r>
            <a:endParaRPr lang="zh-CN" altLang="en-US" sz="2000" dirty="0"/>
          </a:p>
        </p:txBody>
      </p:sp>
      <p:graphicFrame>
        <p:nvGraphicFramePr>
          <p:cNvPr id="130054" name="Object 6"/>
          <p:cNvGraphicFramePr>
            <a:graphicFrameLocks noGrp="1" noChangeAspect="1"/>
          </p:cNvGraphicFramePr>
          <p:nvPr>
            <p:ph sz="quarter" idx="2"/>
          </p:nvPr>
        </p:nvGraphicFramePr>
        <p:xfrm>
          <a:off x="4698365" y="2366010"/>
          <a:ext cx="4039235" cy="3138170"/>
        </p:xfrm>
        <a:graphic>
          <a:graphicData uri="http://schemas.openxmlformats.org/presentationml/2006/ole">
            <mc:AlternateContent xmlns:mc="http://schemas.openxmlformats.org/markup-compatibility/2006">
              <mc:Choice xmlns:v="urn:schemas-microsoft-com:vml" Requires="v">
                <p:oleObj spid="_x0000_s214420" name="Visio" r:id="rId1" imgW="3237865" imgH="2516505" progId="Visio.Drawing.11">
                  <p:embed/>
                </p:oleObj>
              </mc:Choice>
              <mc:Fallback>
                <p:oleObj name="Visio" r:id="rId1" imgW="3237865" imgH="2516505" progId="Visio.Drawing.11">
                  <p:embed/>
                  <p:pic>
                    <p:nvPicPr>
                      <p:cNvPr id="0" name="Picture 330"/>
                      <p:cNvPicPr>
                        <a:picLocks noGrp="1" noChangeAspect="1" noChangeArrowheads="1"/>
                      </p:cNvPicPr>
                      <p:nvPr/>
                    </p:nvPicPr>
                    <p:blipFill>
                      <a:blip r:embed="rId2"/>
                      <a:srcRect/>
                      <a:stretch>
                        <a:fillRect/>
                      </a:stretch>
                    </p:blipFill>
                    <p:spPr bwMode="auto">
                      <a:xfrm>
                        <a:off x="4698365" y="2366010"/>
                        <a:ext cx="4039235" cy="31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5" name="Object 7"/>
          <p:cNvGraphicFramePr>
            <a:graphicFrameLocks noGrp="1" noChangeAspect="1"/>
          </p:cNvGraphicFramePr>
          <p:nvPr>
            <p:ph sz="quarter" idx="3"/>
          </p:nvPr>
        </p:nvGraphicFramePr>
        <p:xfrm>
          <a:off x="3178810" y="1777048"/>
          <a:ext cx="219075" cy="373062"/>
        </p:xfrm>
        <a:graphic>
          <a:graphicData uri="http://schemas.openxmlformats.org/presentationml/2006/ole">
            <mc:AlternateContent xmlns:mc="http://schemas.openxmlformats.org/markup-compatibility/2006">
              <mc:Choice xmlns:v="urn:schemas-microsoft-com:vml" Requires="v">
                <p:oleObj spid="_x0000_s214421" name="Equation" r:id="rId3" imgW="342900" imgH="584200" progId="Equation.DSMT4">
                  <p:embed/>
                </p:oleObj>
              </mc:Choice>
              <mc:Fallback>
                <p:oleObj name="Equation" r:id="rId3" imgW="342900" imgH="584200" progId="Equation.DSMT4">
                  <p:embed/>
                  <p:pic>
                    <p:nvPicPr>
                      <p:cNvPr id="0" name="Picture 33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810" y="1777048"/>
                        <a:ext cx="219075" cy="37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7" name="Object 9"/>
          <p:cNvGraphicFramePr>
            <a:graphicFrameLocks noChangeAspect="1"/>
          </p:cNvGraphicFramePr>
          <p:nvPr/>
        </p:nvGraphicFramePr>
        <p:xfrm>
          <a:off x="1029335" y="2366010"/>
          <a:ext cx="2951480" cy="500380"/>
        </p:xfrm>
        <a:graphic>
          <a:graphicData uri="http://schemas.openxmlformats.org/presentationml/2006/ole">
            <mc:AlternateContent xmlns:mc="http://schemas.openxmlformats.org/markup-compatibility/2006">
              <mc:Choice xmlns:v="urn:schemas-microsoft-com:vml" Requires="v">
                <p:oleObj spid="_x0000_s214422" name="Equation" r:id="rId5" imgW="4648200" imgH="787400" progId="Equation.DSMT4">
                  <p:embed/>
                </p:oleObj>
              </mc:Choice>
              <mc:Fallback>
                <p:oleObj name="Equation" r:id="rId5" imgW="4648200" imgH="787400" progId="Equation.DSMT4">
                  <p:embed/>
                  <p:pic>
                    <p:nvPicPr>
                      <p:cNvPr id="0" name="Picture 332"/>
                      <p:cNvPicPr>
                        <a:picLocks noChangeAspect="1" noChangeArrowheads="1"/>
                      </p:cNvPicPr>
                      <p:nvPr/>
                    </p:nvPicPr>
                    <p:blipFill>
                      <a:blip r:embed="rId6"/>
                      <a:srcRect/>
                      <a:stretch>
                        <a:fillRect/>
                      </a:stretch>
                    </p:blipFill>
                    <p:spPr bwMode="auto">
                      <a:xfrm>
                        <a:off x="1029335" y="2366010"/>
                        <a:ext cx="2951480" cy="50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8" name="Object 10"/>
          <p:cNvGraphicFramePr>
            <a:graphicFrameLocks noChangeAspect="1"/>
          </p:cNvGraphicFramePr>
          <p:nvPr/>
        </p:nvGraphicFramePr>
        <p:xfrm>
          <a:off x="2150428" y="3755708"/>
          <a:ext cx="1071562" cy="846137"/>
        </p:xfrm>
        <a:graphic>
          <a:graphicData uri="http://schemas.openxmlformats.org/presentationml/2006/ole">
            <mc:AlternateContent xmlns:mc="http://schemas.openxmlformats.org/markup-compatibility/2006">
              <mc:Choice xmlns:v="urn:schemas-microsoft-com:vml" Requires="v">
                <p:oleObj spid="_x0000_s214423" name="Equation" r:id="rId7" imgW="1689100" imgH="1333500" progId="Equation.DSMT4">
                  <p:embed/>
                </p:oleObj>
              </mc:Choice>
              <mc:Fallback>
                <p:oleObj name="Equation" r:id="rId7" imgW="1689100" imgH="1333500" progId="Equation.DSMT4">
                  <p:embed/>
                  <p:pic>
                    <p:nvPicPr>
                      <p:cNvPr id="0" name="Picture 3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0428" y="3755708"/>
                        <a:ext cx="1071562"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文本框 19"/>
          <p:cNvSpPr txBox="1"/>
          <p:nvPr/>
        </p:nvSpPr>
        <p:spPr>
          <a:xfrm>
            <a:off x="157480" y="5631815"/>
            <a:ext cx="8829040" cy="398780"/>
          </a:xfrm>
          <a:prstGeom prst="rect">
            <a:avLst/>
          </a:prstGeom>
          <a:noFill/>
        </p:spPr>
        <p:txBody>
          <a:bodyPr wrap="none" rtlCol="0" anchor="t">
            <a:spAutoFit/>
          </a:bodyPr>
          <a:p>
            <a:pPr eaLnBrk="1" hangingPunct="1"/>
            <a:r>
              <a:rPr lang="zh-CN" altLang="en-US" sz="2000" b="1">
                <a:latin typeface="华文楷体" panose="02010600040101010101" pitchFamily="2" charset="-122"/>
                <a:ea typeface="华文楷体" panose="02010600040101010101" pitchFamily="2" charset="-122"/>
                <a:sym typeface="+mn-ea"/>
              </a:rPr>
              <a:t>线性分类器的</a:t>
            </a:r>
            <a:r>
              <a:rPr lang="zh-CN" altLang="en-US" sz="2000" b="1">
                <a:solidFill>
                  <a:srgbClr val="FF0000"/>
                </a:solidFill>
                <a:latin typeface="华文楷体" panose="02010600040101010101" pitchFamily="2" charset="-122"/>
                <a:ea typeface="华文楷体" panose="02010600040101010101" pitchFamily="2" charset="-122"/>
                <a:sym typeface="+mn-ea"/>
              </a:rPr>
              <a:t>间隔（</a:t>
            </a:r>
            <a:r>
              <a:rPr lang="en-US" altLang="zh-CN" sz="2000" b="1">
                <a:solidFill>
                  <a:srgbClr val="FF0000"/>
                </a:solidFill>
                <a:latin typeface="华文楷体" panose="02010600040101010101" pitchFamily="2" charset="-122"/>
                <a:ea typeface="华文楷体" panose="02010600040101010101" pitchFamily="2" charset="-122"/>
                <a:sym typeface="+mn-ea"/>
              </a:rPr>
              <a:t> margin）</a:t>
            </a:r>
            <a:r>
              <a:rPr lang="en-US" altLang="zh-CN" sz="2000" b="1">
                <a:latin typeface="华文楷体" panose="02010600040101010101" pitchFamily="2" charset="-122"/>
                <a:ea typeface="华文楷体" panose="02010600040101010101" pitchFamily="2" charset="-122"/>
                <a:sym typeface="+mn-ea"/>
              </a:rPr>
              <a:t>：</a:t>
            </a:r>
            <a:r>
              <a:rPr lang="zh-CN" altLang="en-US" sz="2000" b="1">
                <a:solidFill>
                  <a:srgbClr val="000000"/>
                </a:solidFill>
                <a:latin typeface="华文楷体" panose="02010600040101010101" pitchFamily="2" charset="-122"/>
                <a:ea typeface="华文楷体" panose="02010600040101010101" pitchFamily="2" charset="-122"/>
                <a:sym typeface="+mn-ea"/>
              </a:rPr>
              <a:t>到超平面最近的样本与此超平面之间的距离。</a:t>
            </a:r>
            <a:endParaRPr lang="zh-CN" altLang="en-US" sz="2000" b="1">
              <a:solidFill>
                <a:srgbClr val="000000"/>
              </a:solidFill>
              <a:latin typeface="华文楷体" panose="02010600040101010101" pitchFamily="2" charset="-122"/>
              <a:ea typeface="华文楷体" panose="02010600040101010101" pitchFamily="2" charset="-122"/>
              <a:sym typeface="+mn-ea"/>
            </a:endParaRPr>
          </a:p>
        </p:txBody>
      </p:sp>
      <p:sp>
        <p:nvSpPr>
          <p:cNvPr id="21" name="文本框 20"/>
          <p:cNvSpPr txBox="1"/>
          <p:nvPr/>
        </p:nvSpPr>
        <p:spPr>
          <a:xfrm>
            <a:off x="220980" y="6087745"/>
            <a:ext cx="6294120" cy="398780"/>
          </a:xfrm>
          <a:prstGeom prst="rect">
            <a:avLst/>
          </a:prstGeom>
          <a:noFill/>
        </p:spPr>
        <p:txBody>
          <a:bodyPr wrap="none" rtlCol="0" anchor="t">
            <a:spAutoFit/>
          </a:bodyPr>
          <a:p>
            <a:r>
              <a:rPr lang="zh-CN" altLang="en-US" sz="2000" b="1">
                <a:latin typeface="华文楷体" panose="02010600040101010101" pitchFamily="2" charset="-122"/>
                <a:ea typeface="华文楷体" panose="02010600040101010101" pitchFamily="2" charset="-122"/>
                <a:sym typeface="+mn-ea"/>
              </a:rPr>
              <a:t>具有最大间隔的线性分类器叫做</a:t>
            </a:r>
            <a:r>
              <a:rPr lang="zh-CN" altLang="en-US" sz="2000" b="1">
                <a:solidFill>
                  <a:srgbClr val="FF0000"/>
                </a:solidFill>
                <a:latin typeface="华文楷体" panose="02010600040101010101" pitchFamily="2" charset="-122"/>
                <a:ea typeface="华文楷体" panose="02010600040101010101" pitchFamily="2" charset="-122"/>
                <a:sym typeface="+mn-ea"/>
              </a:rPr>
              <a:t>最大间隔线性分类器</a:t>
            </a:r>
            <a:r>
              <a:rPr lang="zh-CN" altLang="en-US" sz="2000" b="1">
                <a:latin typeface="华文楷体" panose="02010600040101010101" pitchFamily="2" charset="-122"/>
                <a:ea typeface="华文楷体" panose="02010600040101010101" pitchFamily="2" charset="-122"/>
                <a:sym typeface="+mn-ea"/>
              </a:rPr>
              <a:t>。</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0052">
                                            <p:txEl>
                                              <p:pRg st="0" end="0"/>
                                            </p:txEl>
                                          </p:spTgt>
                                        </p:tgtEl>
                                        <p:attrNameLst>
                                          <p:attrName>style.visibility</p:attrName>
                                        </p:attrNameLst>
                                      </p:cBhvr>
                                      <p:to>
                                        <p:strVal val="visible"/>
                                      </p:to>
                                    </p:set>
                                    <p:animEffect transition="in" filter="wipe(left)">
                                      <p:cBhvr>
                                        <p:cTn id="7" dur="500"/>
                                        <p:tgtEl>
                                          <p:spTgt spid="1300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0057"/>
                                        </p:tgtEl>
                                        <p:attrNameLst>
                                          <p:attrName>style.visibility</p:attrName>
                                        </p:attrNameLst>
                                      </p:cBhvr>
                                      <p:to>
                                        <p:strVal val="visible"/>
                                      </p:to>
                                    </p:set>
                                    <p:animEffect transition="in" filter="strips(downLeft)">
                                      <p:cBhvr>
                                        <p:cTn id="12" dur="500"/>
                                        <p:tgtEl>
                                          <p:spTgt spid="13005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05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0058"/>
                                        </p:tgtEl>
                                        <p:attrNameLst>
                                          <p:attrName>style.visibility</p:attrName>
                                        </p:attrNameLst>
                                      </p:cBhvr>
                                      <p:to>
                                        <p:strVal val="visible"/>
                                      </p:to>
                                    </p:set>
                                    <p:animEffect transition="in" filter="wipe(left)">
                                      <p:cBhvr>
                                        <p:cTn id="21" dur="500"/>
                                        <p:tgtEl>
                                          <p:spTgt spid="13005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130054"/>
                                        </p:tgtEl>
                                        <p:attrNameLst>
                                          <p:attrName>style.visibility</p:attrName>
                                        </p:attrNameLst>
                                      </p:cBhvr>
                                      <p:to>
                                        <p:strVal val="visible"/>
                                      </p:to>
                                    </p:set>
                                    <p:animEffect transition="in" filter="diamond(in)">
                                      <p:cBhvr>
                                        <p:cTn id="26" dur="2000"/>
                                        <p:tgtEl>
                                          <p:spTgt spid="130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95580" y="386715"/>
            <a:ext cx="7886700" cy="777875"/>
          </a:xfrm>
        </p:spPr>
        <p:txBody>
          <a:bodyPr/>
          <a:lstStyle/>
          <a:p>
            <a:pPr algn="l" eaLnBrk="1" fontAlgn="auto" hangingPunct="1">
              <a:spcAft>
                <a:spcPts val="0"/>
              </a:spcAft>
              <a:buClrTx/>
              <a:buSzTx/>
              <a:buFontTx/>
              <a:defRPr/>
            </a:pPr>
            <a:r>
              <a:rPr lang="zh-CN" altLang="en-US" sz="3000" dirty="0" smtClean="0"/>
              <a:t>间隔与支持向量</a:t>
            </a:r>
            <a:endParaRPr lang="zh-CN" altLang="en-US" sz="3000" dirty="0" smtClean="0"/>
          </a:p>
        </p:txBody>
      </p:sp>
      <p:sp>
        <p:nvSpPr>
          <p:cNvPr id="8195" name="内容占位符 3"/>
          <p:cNvSpPr>
            <a:spLocks noGrp="1"/>
          </p:cNvSpPr>
          <p:nvPr>
            <p:ph idx="4294967295"/>
          </p:nvPr>
        </p:nvSpPr>
        <p:spPr>
          <a:xfrm>
            <a:off x="0" y="1338580"/>
            <a:ext cx="8616950" cy="452120"/>
          </a:xfrm>
        </p:spPr>
        <p:txBody>
          <a:bodyPr/>
          <a:lstStyle/>
          <a:p>
            <a:pPr marL="0" indent="0" eaLnBrk="1" hangingPunct="1">
              <a:buFont typeface="Wingdings" panose="05000000000000000000" pitchFamily="2" charset="2"/>
              <a:buNone/>
            </a:pPr>
            <a:r>
              <a:rPr lang="en-US" altLang="zh-CN"/>
              <a:t>    </a:t>
            </a:r>
            <a:r>
              <a:rPr sz="2400">
                <a:latin typeface="Huawei Sans" panose="020B0604020202020204" pitchFamily="34" charset="0"/>
                <a:ea typeface="方正兰亭黑简体" panose="02000000000000000000" pitchFamily="2" charset="-122"/>
                <a:cs typeface="Huawei Sans" panose="020B0604020202020204" pitchFamily="34" charset="0"/>
              </a:rPr>
              <a:t>超平面方程:</a:t>
            </a:r>
            <a:endParaRPr sz="2400">
              <a:latin typeface="Huawei Sans" panose="020B0604020202020204" pitchFamily="34" charset="0"/>
              <a:ea typeface="方正兰亭黑简体" panose="02000000000000000000" pitchFamily="2" charset="-122"/>
              <a:cs typeface="Huawei Sans" panose="020B0604020202020204" pitchFamily="34" charset="0"/>
            </a:endParaRPr>
          </a:p>
        </p:txBody>
      </p:sp>
      <p:sp>
        <p:nvSpPr>
          <p:cNvPr id="69" name="内容占位符 3"/>
          <p:cNvSpPr txBox="1"/>
          <p:nvPr/>
        </p:nvSpPr>
        <p:spPr bwMode="auto">
          <a:xfrm>
            <a:off x="7065963" y="2349500"/>
            <a:ext cx="7794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间隔</a:t>
            </a:r>
            <a:endParaRPr lang="zh-CN" altLang="en-US" sz="2200">
              <a:latin typeface="Verdana" panose="020B0604030504040204" pitchFamily="34" charset="0"/>
              <a:ea typeface="幼圆" panose="02010509060101010101" pitchFamily="49" charset="-122"/>
            </a:endParaRPr>
          </a:p>
        </p:txBody>
      </p:sp>
      <p:pic>
        <p:nvPicPr>
          <p:cNvPr id="819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4557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55" name="文本框 154"/>
          <p:cNvSpPr txBox="1">
            <a:spLocks noChangeArrowheads="1"/>
          </p:cNvSpPr>
          <p:nvPr/>
        </p:nvSpPr>
        <p:spPr bwMode="auto">
          <a:xfrm>
            <a:off x="2438400" y="5227638"/>
            <a:ext cx="2717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pSp>
        <p:nvGrpSpPr>
          <p:cNvPr id="4"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 name="组合 160"/>
          <p:cNvGrpSpPr/>
          <p:nvPr/>
        </p:nvGrpSpPr>
        <p:grpSpPr bwMode="auto">
          <a:xfrm>
            <a:off x="3902075"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9"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49863"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82"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8272"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8273"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0" name="右大括号 173"/>
          <p:cNvSpPr/>
          <p:nvPr/>
        </p:nvSpPr>
        <p:spPr>
          <a:xfrm rot="19020000">
            <a:off x="5865813" y="2347913"/>
            <a:ext cx="180975" cy="668337"/>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7" name="直接连接符 196"/>
          <p:cNvCxnSpPr/>
          <p:nvPr/>
        </p:nvCxnSpPr>
        <p:spPr>
          <a:xfrm flipH="1" flipV="1">
            <a:off x="4132263" y="3009900"/>
            <a:ext cx="714375" cy="73818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8" name="右大括号 173"/>
          <p:cNvSpPr/>
          <p:nvPr/>
        </p:nvSpPr>
        <p:spPr>
          <a:xfrm rot="18960000" flipH="1">
            <a:off x="4341813" y="2982913"/>
            <a:ext cx="134937" cy="936625"/>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内容占位符 3"/>
          <p:cNvSpPr txBox="1"/>
          <p:nvPr/>
        </p:nvSpPr>
        <p:spPr bwMode="auto">
          <a:xfrm>
            <a:off x="2700338" y="4367213"/>
            <a:ext cx="132238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支持向量</a:t>
            </a:r>
            <a:endParaRPr lang="zh-CN" altLang="en-US" sz="2200">
              <a:latin typeface="Verdana" panose="020B0604030504040204" pitchFamily="34" charset="0"/>
              <a:ea typeface="幼圆" panose="02010509060101010101" pitchFamily="49" charset="-122"/>
            </a:endParaRPr>
          </a:p>
        </p:txBody>
      </p:sp>
      <p:pic>
        <p:nvPicPr>
          <p:cNvPr id="10" name="图片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21388" y="2217738"/>
            <a:ext cx="9509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fade">
                                      <p:cBhvr>
                                        <p:cTn id="40" dur="500"/>
                                        <p:tgtEl>
                                          <p:spTgt spid="164"/>
                                        </p:tgtEl>
                                      </p:cBhvr>
                                    </p:animEffect>
                                  </p:childTnLst>
                                </p:cTn>
                              </p:par>
                              <p:par>
                                <p:cTn id="41" presetID="10" presetClass="entr" presetSubtype="0" fill="hold" nodeType="with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fade">
                                      <p:cBhvr>
                                        <p:cTn id="43" dur="500"/>
                                        <p:tgtEl>
                                          <p:spTgt spid="165"/>
                                        </p:tgtEl>
                                      </p:cBhvr>
                                    </p:animEffect>
                                  </p:childTnLst>
                                </p:cTn>
                              </p:par>
                              <p:par>
                                <p:cTn id="44" presetID="10" presetClass="entr" presetSubtype="0" fill="hold" nodeType="withEffect">
                                  <p:stCondLst>
                                    <p:cond delay="0"/>
                                  </p:stCondLst>
                                  <p:childTnLst>
                                    <p:set>
                                      <p:cBhvr>
                                        <p:cTn id="45" dur="1" fill="hold">
                                          <p:stCondLst>
                                            <p:cond delay="0"/>
                                          </p:stCondLst>
                                        </p:cTn>
                                        <p:tgtEl>
                                          <p:spTgt spid="166"/>
                                        </p:tgtEl>
                                        <p:attrNameLst>
                                          <p:attrName>style.visibility</p:attrName>
                                        </p:attrNameLst>
                                      </p:cBhvr>
                                      <p:to>
                                        <p:strVal val="visible"/>
                                      </p:to>
                                    </p:set>
                                    <p:animEffect transition="in" filter="fade">
                                      <p:cBhvr>
                                        <p:cTn id="46" dur="500"/>
                                        <p:tgtEl>
                                          <p:spTgt spid="166"/>
                                        </p:tgtEl>
                                      </p:cBhvr>
                                    </p:animEffect>
                                  </p:childTnLst>
                                </p:cTn>
                              </p:par>
                              <p:par>
                                <p:cTn id="47" presetID="10" presetClass="entr" presetSubtype="0" fill="hold" nodeType="withEffect">
                                  <p:stCondLst>
                                    <p:cond delay="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nodeType="with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fade">
                                      <p:cBhvr>
                                        <p:cTn id="82" dur="500"/>
                                        <p:tgtEl>
                                          <p:spTgt spid="178"/>
                                        </p:tgtEl>
                                      </p:cBhvr>
                                    </p:animEffect>
                                  </p:childTnLst>
                                </p:cTn>
                              </p:par>
                              <p:par>
                                <p:cTn id="83" presetID="10" presetClass="entr" presetSubtype="0"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Effect transition="in" filter="fade">
                                      <p:cBhvr>
                                        <p:cTn id="85" dur="500"/>
                                        <p:tgtEl>
                                          <p:spTgt spid="179"/>
                                        </p:tgtEl>
                                      </p:cBhvr>
                                    </p:animEffect>
                                  </p:childTnLst>
                                </p:cTn>
                              </p:par>
                              <p:par>
                                <p:cTn id="86" presetID="10" presetClass="entr" presetSubtype="0" fill="hold" nodeType="withEffect">
                                  <p:stCondLst>
                                    <p:cond delay="0"/>
                                  </p:stCondLst>
                                  <p:childTnLst>
                                    <p:set>
                                      <p:cBhvr>
                                        <p:cTn id="87" dur="1" fill="hold">
                                          <p:stCondLst>
                                            <p:cond delay="0"/>
                                          </p:stCondLst>
                                        </p:cTn>
                                        <p:tgtEl>
                                          <p:spTgt spid="180"/>
                                        </p:tgtEl>
                                        <p:attrNameLst>
                                          <p:attrName>style.visibility</p:attrName>
                                        </p:attrNameLst>
                                      </p:cBhvr>
                                      <p:to>
                                        <p:strVal val="visible"/>
                                      </p:to>
                                    </p:set>
                                    <p:animEffect transition="in" filter="fade">
                                      <p:cBhvr>
                                        <p:cTn id="88" dur="500"/>
                                        <p:tgtEl>
                                          <p:spTgt spid="180"/>
                                        </p:tgtEl>
                                      </p:cBhvr>
                                    </p:animEffect>
                                  </p:childTnLst>
                                </p:cTn>
                              </p:par>
                              <p:par>
                                <p:cTn id="89" presetID="10" presetClass="entr" presetSubtype="0" fill="hold" nodeType="withEffect">
                                  <p:stCondLst>
                                    <p:cond delay="0"/>
                                  </p:stCondLst>
                                  <p:childTnLst>
                                    <p:set>
                                      <p:cBhvr>
                                        <p:cTn id="90" dur="1" fill="hold">
                                          <p:stCondLst>
                                            <p:cond delay="0"/>
                                          </p:stCondLst>
                                        </p:cTn>
                                        <p:tgtEl>
                                          <p:spTgt spid="181"/>
                                        </p:tgtEl>
                                        <p:attrNameLst>
                                          <p:attrName>style.visibility</p:attrName>
                                        </p:attrNameLst>
                                      </p:cBhvr>
                                      <p:to>
                                        <p:strVal val="visible"/>
                                      </p:to>
                                    </p:set>
                                    <p:animEffect transition="in" filter="fade">
                                      <p:cBhvr>
                                        <p:cTn id="91" dur="500"/>
                                        <p:tgtEl>
                                          <p:spTgt spid="181"/>
                                        </p:tgtEl>
                                      </p:cBhvr>
                                    </p:animEffect>
                                  </p:childTnLst>
                                </p:cTn>
                              </p:par>
                              <p:par>
                                <p:cTn id="92" presetID="10" presetClass="entr" presetSubtype="0" fill="hold" nodeType="withEffect">
                                  <p:stCondLst>
                                    <p:cond delay="0"/>
                                  </p:stCondLst>
                                  <p:childTnLst>
                                    <p:set>
                                      <p:cBhvr>
                                        <p:cTn id="93" dur="1" fill="hold">
                                          <p:stCondLst>
                                            <p:cond delay="0"/>
                                          </p:stCondLst>
                                        </p:cTn>
                                        <p:tgtEl>
                                          <p:spTgt spid="182"/>
                                        </p:tgtEl>
                                        <p:attrNameLst>
                                          <p:attrName>style.visibility</p:attrName>
                                        </p:attrNameLst>
                                      </p:cBhvr>
                                      <p:to>
                                        <p:strVal val="visible"/>
                                      </p:to>
                                    </p:set>
                                    <p:animEffect transition="in" filter="fade">
                                      <p:cBhvr>
                                        <p:cTn id="94" dur="500"/>
                                        <p:tgtEl>
                                          <p:spTgt spid="18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96"/>
                                        </p:tgtEl>
                                        <p:attrNameLst>
                                          <p:attrName>style.visibility</p:attrName>
                                        </p:attrNameLst>
                                      </p:cBhvr>
                                      <p:to>
                                        <p:strVal val="visible"/>
                                      </p:to>
                                    </p:set>
                                    <p:animEffect transition="in" filter="fade">
                                      <p:cBhvr>
                                        <p:cTn id="102" dur="500"/>
                                        <p:tgtEl>
                                          <p:spTgt spid="1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fade">
                                      <p:cBhvr>
                                        <p:cTn id="105" dur="500"/>
                                        <p:tgtEl>
                                          <p:spTgt spid="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fade">
                                      <p:cBhvr>
                                        <p:cTn id="110" dur="500"/>
                                        <p:tgtEl>
                                          <p:spTgt spid="18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88"/>
                                        </p:tgtEl>
                                        <p:attrNameLst>
                                          <p:attrName>style.visibility</p:attrName>
                                        </p:attrNameLst>
                                      </p:cBhvr>
                                      <p:to>
                                        <p:strVal val="visible"/>
                                      </p:to>
                                    </p:set>
                                    <p:animEffect transition="in" filter="fade">
                                      <p:cBhvr>
                                        <p:cTn id="113" dur="500"/>
                                        <p:tgtEl>
                                          <p:spTgt spid="18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86"/>
                                        </p:tgtEl>
                                        <p:attrNameLst>
                                          <p:attrName>style.visibility</p:attrName>
                                        </p:attrNameLst>
                                      </p:cBhvr>
                                      <p:to>
                                        <p:strVal val="visible"/>
                                      </p:to>
                                    </p:set>
                                    <p:animEffect transition="in" filter="fade">
                                      <p:cBhvr>
                                        <p:cTn id="116" dur="500"/>
                                        <p:tgtEl>
                                          <p:spTgt spid="186"/>
                                        </p:tgtEl>
                                      </p:cBhvr>
                                    </p:animEffect>
                                  </p:childTnLst>
                                </p:cTn>
                              </p:par>
                              <p:par>
                                <p:cTn id="117" presetID="10" presetClass="entr" presetSubtype="0" fill="hold" nodeType="withEffect">
                                  <p:stCondLst>
                                    <p:cond delay="0"/>
                                  </p:stCondLst>
                                  <p:childTnLst>
                                    <p:set>
                                      <p:cBhvr>
                                        <p:cTn id="118" dur="1" fill="hold">
                                          <p:stCondLst>
                                            <p:cond delay="0"/>
                                          </p:stCondLst>
                                        </p:cTn>
                                        <p:tgtEl>
                                          <p:spTgt spid="185"/>
                                        </p:tgtEl>
                                        <p:attrNameLst>
                                          <p:attrName>style.visibility</p:attrName>
                                        </p:attrNameLst>
                                      </p:cBhvr>
                                      <p:to>
                                        <p:strVal val="visible"/>
                                      </p:to>
                                    </p:set>
                                    <p:animEffect transition="in" filter="fade">
                                      <p:cBhvr>
                                        <p:cTn id="119" dur="500"/>
                                        <p:tgtEl>
                                          <p:spTgt spid="185"/>
                                        </p:tgtEl>
                                      </p:cBhvr>
                                    </p:animEffect>
                                  </p:childTnLst>
                                </p:cTn>
                              </p:par>
                              <p:par>
                                <p:cTn id="120" presetID="10" presetClass="entr" presetSubtype="0" fill="hold" nodeType="withEffect">
                                  <p:stCondLst>
                                    <p:cond delay="0"/>
                                  </p:stCondLst>
                                  <p:childTnLst>
                                    <p:set>
                                      <p:cBhvr>
                                        <p:cTn id="121" dur="1" fill="hold">
                                          <p:stCondLst>
                                            <p:cond delay="0"/>
                                          </p:stCondLst>
                                        </p:cTn>
                                        <p:tgtEl>
                                          <p:spTgt spid="184"/>
                                        </p:tgtEl>
                                        <p:attrNameLst>
                                          <p:attrName>style.visibility</p:attrName>
                                        </p:attrNameLst>
                                      </p:cBhvr>
                                      <p:to>
                                        <p:strVal val="visible"/>
                                      </p:to>
                                    </p:set>
                                    <p:animEffect transition="in" filter="fade">
                                      <p:cBhvr>
                                        <p:cTn id="122" dur="500"/>
                                        <p:tgtEl>
                                          <p:spTgt spid="18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500"/>
                                        <p:tgtEl>
                                          <p:spTgt spid="2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par>
                                <p:cTn id="133" presetID="10" presetClass="entr" presetSubtype="0" fill="hold" nodeType="with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fade">
                                      <p:cBhvr>
                                        <p:cTn id="135" dur="500"/>
                                        <p:tgtEl>
                                          <p:spTgt spid="194"/>
                                        </p:tgtEl>
                                      </p:cBhvr>
                                    </p:animEffect>
                                  </p:childTnLst>
                                </p:cTn>
                              </p:par>
                              <p:par>
                                <p:cTn id="136" presetID="10" presetClass="entr" presetSubtype="0" fill="hold" nodeType="withEffect">
                                  <p:stCondLst>
                                    <p:cond delay="0"/>
                                  </p:stCondLst>
                                  <p:childTnLst>
                                    <p:set>
                                      <p:cBhvr>
                                        <p:cTn id="137" dur="1" fill="hold">
                                          <p:stCondLst>
                                            <p:cond delay="0"/>
                                          </p:stCondLst>
                                        </p:cTn>
                                        <p:tgtEl>
                                          <p:spTgt spid="195"/>
                                        </p:tgtEl>
                                        <p:attrNameLst>
                                          <p:attrName>style.visibility</p:attrName>
                                        </p:attrNameLst>
                                      </p:cBhvr>
                                      <p:to>
                                        <p:strVal val="visible"/>
                                      </p:to>
                                    </p:set>
                                    <p:animEffect transition="in" filter="fade">
                                      <p:cBhvr>
                                        <p:cTn id="138" dur="500"/>
                                        <p:tgtEl>
                                          <p:spTgt spid="195"/>
                                        </p:tgtEl>
                                      </p:cBhvr>
                                    </p:animEffect>
                                  </p:childTnLst>
                                </p:cTn>
                              </p:par>
                              <p:par>
                                <p:cTn id="139" presetID="10" presetClass="entr" presetSubtype="0" fill="hold"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500"/>
                                        <p:tgtEl>
                                          <p:spTgt spid="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9"/>
                                        </p:tgtEl>
                                        <p:attrNameLst>
                                          <p:attrName>style.visibility</p:attrName>
                                        </p:attrNameLst>
                                      </p:cBhvr>
                                      <p:to>
                                        <p:strVal val="visible"/>
                                      </p:to>
                                    </p:set>
                                    <p:animEffect transition="in" filter="fade">
                                      <p:cBhvr>
                                        <p:cTn id="146" dur="500"/>
                                        <p:tgtEl>
                                          <p:spTgt spid="9"/>
                                        </p:tgtEl>
                                      </p:cBhvr>
                                    </p:animEffect>
                                  </p:childTnLst>
                                </p:cTn>
                              </p:par>
                              <p:par>
                                <p:cTn id="147" presetID="10" presetClass="entr" presetSubtype="0" fill="hold" nodeType="withEffect">
                                  <p:stCondLst>
                                    <p:cond delay="0"/>
                                  </p:stCondLst>
                                  <p:childTnLst>
                                    <p:set>
                                      <p:cBhvr>
                                        <p:cTn id="148" dur="1" fill="hold">
                                          <p:stCondLst>
                                            <p:cond delay="0"/>
                                          </p:stCondLst>
                                        </p:cTn>
                                        <p:tgtEl>
                                          <p:spTgt spid="198"/>
                                        </p:tgtEl>
                                        <p:attrNameLst>
                                          <p:attrName>style.visibility</p:attrName>
                                        </p:attrNameLst>
                                      </p:cBhvr>
                                      <p:to>
                                        <p:strVal val="visible"/>
                                      </p:to>
                                    </p:set>
                                    <p:animEffect transition="in" filter="fade">
                                      <p:cBhvr>
                                        <p:cTn id="149" dur="500"/>
                                        <p:tgtEl>
                                          <p:spTgt spid="198"/>
                                        </p:tgtEl>
                                      </p:cBhvr>
                                    </p:animEffect>
                                  </p:childTnLst>
                                </p:cTn>
                              </p:par>
                              <p:par>
                                <p:cTn id="150" presetID="10" presetClass="entr" presetSubtype="0" fill="hold" nodeType="withEffect">
                                  <p:stCondLst>
                                    <p:cond delay="0"/>
                                  </p:stCondLst>
                                  <p:childTnLst>
                                    <p:set>
                                      <p:cBhvr>
                                        <p:cTn id="151" dur="1" fill="hold">
                                          <p:stCondLst>
                                            <p:cond delay="0"/>
                                          </p:stCondLst>
                                        </p:cTn>
                                        <p:tgtEl>
                                          <p:spTgt spid="197"/>
                                        </p:tgtEl>
                                        <p:attrNameLst>
                                          <p:attrName>style.visibility</p:attrName>
                                        </p:attrNameLst>
                                      </p:cBhvr>
                                      <p:to>
                                        <p:strVal val="visible"/>
                                      </p:to>
                                    </p:set>
                                    <p:animEffect transition="in" filter="fade">
                                      <p:cBhvr>
                                        <p:cTn id="152" dur="500"/>
                                        <p:tgtEl>
                                          <p:spTgt spid="19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10"/>
                                        </p:tgtEl>
                                        <p:attrNameLst>
                                          <p:attrName>style.visibility</p:attrName>
                                        </p:attrNameLst>
                                      </p:cBhvr>
                                      <p:to>
                                        <p:strVal val="visible"/>
                                      </p:to>
                                    </p:set>
                                    <p:animEffect transition="in" filter="fade">
                                      <p:cBhvr>
                                        <p:cTn id="160" dur="500"/>
                                        <p:tgtEl>
                                          <p:spTgt spid="10"/>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69"/>
                                        </p:tgtEl>
                                        <p:attrNameLst>
                                          <p:attrName>style.visibility</p:attrName>
                                        </p:attrNameLst>
                                      </p:cBhvr>
                                      <p:to>
                                        <p:strVal val="visible"/>
                                      </p:to>
                                    </p:set>
                                    <p:animEffect transition="in" filter="fade">
                                      <p:cBhvr>
                                        <p:cTn id="16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55" grpId="0"/>
      <p:bldP spid="186" grpId="0" animBg="1"/>
      <p:bldP spid="187" grpId="0" animBg="1"/>
      <p:bldP spid="188" grpId="0" animBg="1"/>
      <p:bldP spid="2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0" y="361950"/>
            <a:ext cx="7886700" cy="777875"/>
          </a:xfrm>
        </p:spPr>
        <p:txBody>
          <a:bodyPr/>
          <a:lstStyle/>
          <a:p>
            <a:pPr eaLnBrk="1" fontAlgn="auto" hangingPunct="1">
              <a:spcAft>
                <a:spcPts val="0"/>
              </a:spcAft>
              <a:defRPr/>
            </a:pPr>
            <a:r>
              <a:rPr lang="zh-CN" altLang="en-US" sz="3000" dirty="0" smtClean="0"/>
              <a:t>支持向量机基本型</a:t>
            </a:r>
            <a:endParaRPr lang="zh-CN" altLang="en-US" sz="3000" dirty="0" smtClean="0"/>
          </a:p>
        </p:txBody>
      </p:sp>
      <p:sp>
        <p:nvSpPr>
          <p:cNvPr id="9219" name="内容占位符 3"/>
          <p:cNvSpPr>
            <a:spLocks noGrp="1"/>
          </p:cNvSpPr>
          <p:nvPr>
            <p:ph idx="4294967295"/>
          </p:nvPr>
        </p:nvSpPr>
        <p:spPr>
          <a:xfrm>
            <a:off x="0" y="1338580"/>
            <a:ext cx="8616950" cy="452120"/>
          </a:xfrm>
        </p:spPr>
        <p:txBody>
          <a:bodyPr/>
          <a:lstStyle/>
          <a:p>
            <a:pPr indent="-358775" eaLnBrk="1" hangingPunct="1"/>
            <a:r>
              <a:rPr sz="2400">
                <a:latin typeface="Huawei Sans" panose="020B0604020202020204" pitchFamily="34" charset="0"/>
                <a:ea typeface="方正兰亭黑简体" panose="02000000000000000000" pitchFamily="2" charset="-122"/>
                <a:cs typeface="Huawei Sans" panose="020B0604020202020204" pitchFamily="34" charset="0"/>
              </a:rPr>
              <a:t>最大间隔: 寻找参数    和  , 使得   最大.</a:t>
            </a:r>
            <a:endParaRPr sz="2400">
              <a:latin typeface="Huawei Sans" panose="020B0604020202020204" pitchFamily="34" charset="0"/>
              <a:ea typeface="方正兰亭黑简体" panose="02000000000000000000" pitchFamily="2" charset="-122"/>
              <a:cs typeface="Huawei Sans" panose="020B0604020202020204" pitchFamily="34" charset="0"/>
            </a:endParaRPr>
          </a:p>
        </p:txBody>
      </p:sp>
      <p:pic>
        <p:nvPicPr>
          <p:cNvPr id="9220"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57538" y="1463675"/>
            <a:ext cx="3111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8428" y="1378268"/>
            <a:ext cx="1635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5703" y="1419543"/>
            <a:ext cx="2159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下箭头 8"/>
          <p:cNvSpPr/>
          <p:nvPr/>
        </p:nvSpPr>
        <p:spPr>
          <a:xfrm>
            <a:off x="4264025" y="3476625"/>
            <a:ext cx="487363" cy="423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7513" y="2074863"/>
            <a:ext cx="56388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4078288"/>
            <a:ext cx="557847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4"/>
          <p:cNvGraphicFramePr>
            <a:graphicFrameLocks noChangeAspect="1"/>
          </p:cNvGraphicFramePr>
          <p:nvPr/>
        </p:nvGraphicFramePr>
        <p:xfrm>
          <a:off x="7480300" y="3911600"/>
          <a:ext cx="914400" cy="311150"/>
        </p:xfrm>
        <a:graphic>
          <a:graphicData uri="http://schemas.openxmlformats.org/presentationml/2006/ole">
            <mc:AlternateContent xmlns:mc="http://schemas.openxmlformats.org/markup-compatibility/2006">
              <mc:Choice xmlns:v="urn:schemas-microsoft-com:vml" Requires="v">
                <p:oleObj spid="_x0000_s10247" name="Equation" r:id="rId1" imgW="451485" imgH="774065" progId="Equation.DSMT4">
                  <p:embed/>
                </p:oleObj>
              </mc:Choice>
              <mc:Fallback>
                <p:oleObj name="Equation" r:id="rId1" imgW="451485" imgH="774065"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0" y="3911600"/>
                        <a:ext cx="914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5"/>
          <p:cNvGraphicFramePr>
            <a:graphicFrameLocks noChangeAspect="1"/>
          </p:cNvGraphicFramePr>
          <p:nvPr/>
        </p:nvGraphicFramePr>
        <p:xfrm>
          <a:off x="527685" y="499745"/>
          <a:ext cx="6121400" cy="1473200"/>
        </p:xfrm>
        <a:graphic>
          <a:graphicData uri="http://schemas.openxmlformats.org/presentationml/2006/ole">
            <mc:AlternateContent xmlns:mc="http://schemas.openxmlformats.org/markup-compatibility/2006">
              <mc:Choice xmlns:v="urn:schemas-microsoft-com:vml" Requires="v">
                <p:oleObj spid="_x0000_s10248" name="Equation" r:id="rId3" imgW="6121400" imgH="1473200" progId="Equation.DSMT4">
                  <p:embed/>
                </p:oleObj>
              </mc:Choice>
              <mc:Fallback>
                <p:oleObj name="Equation" r:id="rId3" imgW="6121400" imgH="1473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685" y="499745"/>
                        <a:ext cx="61214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矩形 6"/>
          <p:cNvSpPr>
            <a:spLocks noChangeArrowheads="1"/>
          </p:cNvSpPr>
          <p:nvPr/>
        </p:nvSpPr>
        <p:spPr bwMode="auto">
          <a:xfrm>
            <a:off x="357188" y="2214563"/>
            <a:ext cx="8643937"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Times New Roman" panose="02020603050405020304" charset="0"/>
                <a:ea typeface="幼圆" panose="02010509060101010101" pitchFamily="49" charset="-122"/>
                <a:cs typeface="Times New Roman" panose="02020603050405020304" charset="0"/>
              </a:rPr>
              <a:t>其中</a:t>
            </a:r>
            <a:r>
              <a:rPr lang="en-US" altLang="zh-CN" sz="2000" b="1" i="1">
                <a:latin typeface="Times New Roman" panose="02020603050405020304" charset="0"/>
                <a:ea typeface="幼圆" panose="02010509060101010101" pitchFamily="49" charset="-122"/>
                <a:cs typeface="Times New Roman" panose="02020603050405020304" charset="0"/>
              </a:rPr>
              <a:t>f</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是</a:t>
            </a:r>
            <a:r>
              <a:rPr lang="zh-CN" altLang="en-US" sz="2000" b="1">
                <a:solidFill>
                  <a:schemeClr val="bg2">
                    <a:lumMod val="60000"/>
                    <a:lumOff val="40000"/>
                  </a:schemeClr>
                </a:solidFill>
                <a:latin typeface="Times New Roman" panose="02020603050405020304" charset="0"/>
                <a:ea typeface="幼圆" panose="02010509060101010101" pitchFamily="49" charset="-122"/>
                <a:cs typeface="Times New Roman" panose="02020603050405020304" charset="0"/>
              </a:rPr>
              <a:t>目标函数</a:t>
            </a:r>
            <a:r>
              <a:rPr lang="zh-CN" altLang="en-US"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a:t>
            </a:r>
            <a:r>
              <a:rPr lang="zh-CN" altLang="en-US" sz="2000" b="1">
                <a:solidFill>
                  <a:schemeClr val="bg2">
                    <a:lumMod val="60000"/>
                    <a:lumOff val="40000"/>
                  </a:schemeClr>
                </a:solidFill>
                <a:latin typeface="Times New Roman" panose="02020603050405020304" charset="0"/>
                <a:ea typeface="幼圆" panose="02010509060101010101" pitchFamily="49" charset="-122"/>
                <a:cs typeface="Times New Roman" panose="02020603050405020304" charset="0"/>
              </a:rPr>
              <a:t>不等式约束</a:t>
            </a:r>
            <a:r>
              <a:rPr lang="zh-CN" altLang="en-US"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h</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a:t>
            </a:r>
            <a:r>
              <a:rPr lang="zh-CN" altLang="en-US" sz="2000" b="1">
                <a:solidFill>
                  <a:schemeClr val="bg2">
                    <a:lumMod val="60000"/>
                    <a:lumOff val="40000"/>
                  </a:schemeClr>
                </a:solidFill>
                <a:latin typeface="Times New Roman" panose="02020603050405020304" charset="0"/>
                <a:ea typeface="幼圆" panose="02010509060101010101" pitchFamily="49" charset="-122"/>
                <a:cs typeface="Times New Roman" panose="02020603050405020304" charset="0"/>
              </a:rPr>
              <a:t>等式约束</a:t>
            </a:r>
            <a:r>
              <a:rPr lang="zh-CN" altLang="en-US" sz="2000" b="1">
                <a:latin typeface="Times New Roman" panose="02020603050405020304" charset="0"/>
                <a:ea typeface="幼圆" panose="02010509060101010101" pitchFamily="49" charset="-122"/>
                <a:cs typeface="Times New Roman" panose="02020603050405020304" charset="0"/>
              </a:rPr>
              <a:t>。</a:t>
            </a:r>
            <a:endParaRPr lang="zh-CN" altLang="en-US" sz="2000" b="1">
              <a:latin typeface="Times New Roman" panose="02020603050405020304" charset="0"/>
              <a:ea typeface="幼圆" panose="02010509060101010101" pitchFamily="49" charset="-122"/>
              <a:cs typeface="Times New Roman" panose="02020603050405020304" charset="0"/>
            </a:endParaRPr>
          </a:p>
          <a:p>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latin typeface="Times New Roman" panose="02020603050405020304" charset="0"/>
                <a:ea typeface="幼圆" panose="02010509060101010101" pitchFamily="49" charset="-122"/>
                <a:cs typeface="Times New Roman" panose="02020603050405020304" charset="0"/>
              </a:rPr>
              <a:t>若</a:t>
            </a:r>
            <a:r>
              <a:rPr lang="en-US" altLang="zh-CN" sz="2000" b="1" i="1">
                <a:latin typeface="Times New Roman" panose="02020603050405020304" charset="0"/>
                <a:ea typeface="幼圆" panose="02010509060101010101" pitchFamily="49" charset="-122"/>
                <a:cs typeface="Times New Roman" panose="02020603050405020304" charset="0"/>
              </a:rPr>
              <a:t>f</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h</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三个函数都是线性函数，则该优化问题称为线性规划。</a:t>
            </a:r>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latin typeface="Times New Roman" panose="02020603050405020304" charset="0"/>
                <a:ea typeface="幼圆" panose="02010509060101010101" pitchFamily="49" charset="-122"/>
                <a:cs typeface="Times New Roman" panose="02020603050405020304" charset="0"/>
              </a:rPr>
              <a:t>若任意一个是非线性函数，则称为非线性规划。</a:t>
            </a:r>
            <a:endParaRPr lang="zh-CN" altLang="en-US" sz="2000" b="1">
              <a:latin typeface="Times New Roman" panose="02020603050405020304" charset="0"/>
              <a:ea typeface="幼圆" panose="02010509060101010101" pitchFamily="49" charset="-122"/>
              <a:cs typeface="Times New Roman" panose="02020603050405020304" charset="0"/>
            </a:endParaRPr>
          </a:p>
          <a:p>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latin typeface="Times New Roman" panose="02020603050405020304" charset="0"/>
                <a:ea typeface="幼圆" panose="02010509060101010101" pitchFamily="49" charset="-122"/>
                <a:cs typeface="Times New Roman" panose="02020603050405020304" charset="0"/>
              </a:rPr>
              <a:t>若目标函数为二次函数，约束全为线性函数，称为二次规划。</a:t>
            </a:r>
            <a:endParaRPr lang="zh-CN" altLang="en-US" sz="2000" b="1">
              <a:latin typeface="Times New Roman" panose="02020603050405020304" charset="0"/>
              <a:ea typeface="幼圆" panose="02010509060101010101" pitchFamily="49" charset="-122"/>
              <a:cs typeface="Times New Roman" panose="02020603050405020304" charset="0"/>
            </a:endParaRPr>
          </a:p>
          <a:p>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latin typeface="Times New Roman" panose="02020603050405020304" charset="0"/>
                <a:ea typeface="幼圆" panose="02010509060101010101" pitchFamily="49" charset="-122"/>
                <a:cs typeface="Times New Roman" panose="02020603050405020304" charset="0"/>
              </a:rPr>
              <a:t>若</a:t>
            </a:r>
            <a:r>
              <a:rPr lang="en-US" altLang="zh-CN" sz="2000" b="1" i="1">
                <a:latin typeface="Times New Roman" panose="02020603050405020304" charset="0"/>
                <a:ea typeface="幼圆" panose="02010509060101010101" pitchFamily="49" charset="-122"/>
                <a:cs typeface="Times New Roman" panose="02020603050405020304" charset="0"/>
              </a:rPr>
              <a:t>f</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为凸函数，</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为凸函数，</a:t>
            </a:r>
            <a:r>
              <a:rPr lang="en-US" altLang="zh-CN" sz="2000" b="1" i="1">
                <a:latin typeface="Times New Roman" panose="02020603050405020304" charset="0"/>
                <a:ea typeface="幼圆" panose="02010509060101010101" pitchFamily="49" charset="-122"/>
                <a:cs typeface="Times New Roman" panose="02020603050405020304" charset="0"/>
              </a:rPr>
              <a:t>h</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为线性函数，则该问题称为</a:t>
            </a:r>
            <a:r>
              <a:rPr lang="zh-CN" altLang="en-US" sz="2000" b="1">
                <a:solidFill>
                  <a:srgbClr val="FF0000"/>
                </a:solidFill>
                <a:latin typeface="Times New Roman" panose="02020603050405020304" charset="0"/>
                <a:ea typeface="幼圆" panose="02010509060101010101" pitchFamily="49" charset="-122"/>
                <a:cs typeface="Times New Roman" panose="02020603050405020304" charset="0"/>
              </a:rPr>
              <a:t>凸优化</a:t>
            </a:r>
            <a:r>
              <a:rPr lang="zh-CN" altLang="en-US" sz="2000" b="1">
                <a:latin typeface="Times New Roman" panose="02020603050405020304" charset="0"/>
                <a:ea typeface="幼圆" panose="02010509060101010101" pitchFamily="49" charset="-122"/>
                <a:cs typeface="Times New Roman" panose="02020603050405020304" charset="0"/>
              </a:rPr>
              <a:t>。</a:t>
            </a:r>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latin typeface="Times New Roman" panose="02020603050405020304" charset="0"/>
                <a:ea typeface="幼圆" panose="02010509060101010101" pitchFamily="49" charset="-122"/>
                <a:cs typeface="Times New Roman" panose="02020603050405020304" charset="0"/>
              </a:rPr>
              <a:t>注意这里不等式约束</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)&lt;=0</a:t>
            </a:r>
            <a:r>
              <a:rPr lang="zh-CN" altLang="en-US" sz="2000" b="1">
                <a:latin typeface="Times New Roman" panose="02020603050405020304" charset="0"/>
                <a:ea typeface="幼圆" panose="02010509060101010101" pitchFamily="49" charset="-122"/>
                <a:cs typeface="Times New Roman" panose="02020603050405020304" charset="0"/>
              </a:rPr>
              <a:t>则要求</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为凸函数，若</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)&gt;=0</a:t>
            </a:r>
            <a:r>
              <a:rPr lang="zh-CN" altLang="en-US" sz="2000" b="1">
                <a:latin typeface="Times New Roman" panose="02020603050405020304" charset="0"/>
                <a:ea typeface="幼圆" panose="02010509060101010101" pitchFamily="49" charset="-122"/>
                <a:cs typeface="Times New Roman" panose="02020603050405020304" charset="0"/>
              </a:rPr>
              <a:t>则要求</a:t>
            </a:r>
            <a:r>
              <a:rPr lang="en-US" altLang="zh-CN" sz="2000" b="1" i="1">
                <a:latin typeface="Times New Roman" panose="02020603050405020304" charset="0"/>
                <a:ea typeface="幼圆" panose="02010509060101010101" pitchFamily="49" charset="-122"/>
                <a:cs typeface="Times New Roman" panose="02020603050405020304" charset="0"/>
              </a:rPr>
              <a:t>g</a:t>
            </a:r>
            <a:r>
              <a:rPr lang="en-US" altLang="zh-CN" sz="2000" b="1">
                <a:latin typeface="Times New Roman" panose="02020603050405020304" charset="0"/>
                <a:ea typeface="幼圆" panose="02010509060101010101" pitchFamily="49" charset="-122"/>
                <a:cs typeface="Times New Roman" panose="02020603050405020304" charset="0"/>
              </a:rPr>
              <a:t>(</a:t>
            </a:r>
            <a:r>
              <a:rPr lang="en-US" altLang="zh-CN" sz="2000" b="1" i="1">
                <a:latin typeface="Times New Roman" panose="02020603050405020304" charset="0"/>
                <a:ea typeface="幼圆" panose="02010509060101010101" pitchFamily="49" charset="-122"/>
                <a:cs typeface="Times New Roman" panose="02020603050405020304" charset="0"/>
              </a:rPr>
              <a:t>x</a:t>
            </a:r>
            <a:r>
              <a:rPr lang="en-US" altLang="zh-CN" sz="2000" b="1">
                <a:latin typeface="Times New Roman" panose="02020603050405020304" charset="0"/>
                <a:ea typeface="幼圆" panose="02010509060101010101" pitchFamily="49" charset="-122"/>
                <a:cs typeface="Times New Roman" panose="02020603050405020304" charset="0"/>
              </a:rPr>
              <a:t>)</a:t>
            </a:r>
            <a:r>
              <a:rPr lang="zh-CN" altLang="en-US" sz="2000" b="1">
                <a:latin typeface="Times New Roman" panose="02020603050405020304" charset="0"/>
                <a:ea typeface="幼圆" panose="02010509060101010101" pitchFamily="49" charset="-122"/>
                <a:cs typeface="Times New Roman" panose="02020603050405020304" charset="0"/>
              </a:rPr>
              <a:t>为凹函数。</a:t>
            </a:r>
            <a:endParaRPr lang="zh-CN" altLang="en-US" sz="2000" b="1">
              <a:latin typeface="Times New Roman" panose="02020603050405020304" charset="0"/>
              <a:ea typeface="幼圆" panose="02010509060101010101" pitchFamily="49" charset="-122"/>
              <a:cs typeface="Times New Roman" panose="02020603050405020304" charset="0"/>
            </a:endParaRPr>
          </a:p>
          <a:p>
            <a:endParaRPr lang="en-US" altLang="zh-CN" sz="2000" b="1">
              <a:latin typeface="Times New Roman" panose="02020603050405020304" charset="0"/>
              <a:ea typeface="幼圆" panose="02010509060101010101" pitchFamily="49" charset="-122"/>
              <a:cs typeface="Times New Roman" panose="02020603050405020304" charset="0"/>
            </a:endParaRPr>
          </a:p>
          <a:p>
            <a:r>
              <a:rPr lang="zh-CN" altLang="en-US" sz="2000" b="1">
                <a:solidFill>
                  <a:srgbClr val="FF0000"/>
                </a:solidFill>
                <a:latin typeface="Times New Roman" panose="02020603050405020304" charset="0"/>
                <a:ea typeface="幼圆" panose="02010509060101010101" pitchFamily="49" charset="-122"/>
                <a:cs typeface="Times New Roman" panose="02020603050405020304" charset="0"/>
              </a:rPr>
              <a:t>凸优化的任一局部极值点也是全局极值点，局部最优也是全局最优。</a:t>
            </a:r>
            <a:endParaRPr lang="zh-CN" altLang="en-US" sz="2000" b="1">
              <a:solidFill>
                <a:srgbClr val="FF0000"/>
              </a:solidFill>
              <a:latin typeface="Times New Roman" panose="02020603050405020304" charset="0"/>
              <a:ea typeface="幼圆" panose="02010509060101010101" pitchFamily="49"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Effect transition="in" filter="wipe(left)">
                                      <p:cBhvr>
                                        <p:cTn id="7" dur="500"/>
                                        <p:tgtEl>
                                          <p:spTgt spid="10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4">
                                            <p:txEl>
                                              <p:pRg st="2" end="2"/>
                                            </p:txEl>
                                          </p:spTgt>
                                        </p:tgtEl>
                                        <p:attrNameLst>
                                          <p:attrName>style.visibility</p:attrName>
                                        </p:attrNameLst>
                                      </p:cBhvr>
                                      <p:to>
                                        <p:strVal val="visible"/>
                                      </p:to>
                                    </p:set>
                                    <p:animEffect transition="in" filter="wipe(left)">
                                      <p:cBhvr>
                                        <p:cTn id="12" dur="500"/>
                                        <p:tgtEl>
                                          <p:spTgt spid="1024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244">
                                            <p:txEl>
                                              <p:pRg st="3" end="3"/>
                                            </p:txEl>
                                          </p:spTgt>
                                        </p:tgtEl>
                                        <p:attrNameLst>
                                          <p:attrName>style.visibility</p:attrName>
                                        </p:attrNameLst>
                                      </p:cBhvr>
                                      <p:to>
                                        <p:strVal val="visible"/>
                                      </p:to>
                                    </p:set>
                                    <p:animEffect transition="in" filter="wipe(left)">
                                      <p:cBhvr>
                                        <p:cTn id="15" dur="500"/>
                                        <p:tgtEl>
                                          <p:spTgt spid="1024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244">
                                            <p:txEl>
                                              <p:pRg st="5" end="5"/>
                                            </p:txEl>
                                          </p:spTgt>
                                        </p:tgtEl>
                                        <p:attrNameLst>
                                          <p:attrName>style.visibility</p:attrName>
                                        </p:attrNameLst>
                                      </p:cBhvr>
                                      <p:to>
                                        <p:strVal val="visible"/>
                                      </p:to>
                                    </p:set>
                                    <p:animEffect transition="in" filter="wipe(left)">
                                      <p:cBhvr>
                                        <p:cTn id="20" dur="500"/>
                                        <p:tgtEl>
                                          <p:spTgt spid="1024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244">
                                            <p:txEl>
                                              <p:pRg st="7" end="7"/>
                                            </p:txEl>
                                          </p:spTgt>
                                        </p:tgtEl>
                                        <p:attrNameLst>
                                          <p:attrName>style.visibility</p:attrName>
                                        </p:attrNameLst>
                                      </p:cBhvr>
                                      <p:to>
                                        <p:strVal val="visible"/>
                                      </p:to>
                                    </p:set>
                                    <p:animEffect transition="in" filter="wipe(left)">
                                      <p:cBhvr>
                                        <p:cTn id="25" dur="500"/>
                                        <p:tgtEl>
                                          <p:spTgt spid="10244">
                                            <p:txEl>
                                              <p:pRg st="7" end="7"/>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0244">
                                            <p:txEl>
                                              <p:pRg st="8" end="8"/>
                                            </p:txEl>
                                          </p:spTgt>
                                        </p:tgtEl>
                                        <p:attrNameLst>
                                          <p:attrName>style.visibility</p:attrName>
                                        </p:attrNameLst>
                                      </p:cBhvr>
                                      <p:to>
                                        <p:strVal val="visible"/>
                                      </p:to>
                                    </p:set>
                                    <p:animEffect transition="in" filter="wipe(left)">
                                      <p:cBhvr>
                                        <p:cTn id="28" dur="500"/>
                                        <p:tgtEl>
                                          <p:spTgt spid="1024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244">
                                            <p:txEl>
                                              <p:pRg st="10" end="10"/>
                                            </p:txEl>
                                          </p:spTgt>
                                        </p:tgtEl>
                                        <p:attrNameLst>
                                          <p:attrName>style.visibility</p:attrName>
                                        </p:attrNameLst>
                                      </p:cBhvr>
                                      <p:to>
                                        <p:strVal val="visible"/>
                                      </p:to>
                                    </p:set>
                                    <p:animEffect transition="in" filter="wipe(left)">
                                      <p:cBhvr>
                                        <p:cTn id="33" dur="500"/>
                                        <p:tgtEl>
                                          <p:spTgt spid="102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3"/>
          <p:cNvSpPr txBox="1">
            <a:spLocks noChangeArrowheads="1"/>
          </p:cNvSpPr>
          <p:nvPr/>
        </p:nvSpPr>
        <p:spPr bwMode="auto">
          <a:xfrm>
            <a:off x="167005" y="416560"/>
            <a:ext cx="3071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FF"/>
                </a:solidFill>
                <a:latin typeface="Calibri" panose="020F0502020204030204" pitchFamily="34" charset="0"/>
                <a:ea typeface="幼圆" panose="02010509060101010101" pitchFamily="49" charset="-122"/>
              </a:rPr>
              <a:t>等式约束</a:t>
            </a:r>
            <a:endParaRPr lang="zh-CN" altLang="en-US" sz="2400">
              <a:solidFill>
                <a:srgbClr val="0000FF"/>
              </a:solidFill>
              <a:latin typeface="Calibri" panose="020F0502020204030204" pitchFamily="34" charset="0"/>
              <a:ea typeface="幼圆" panose="02010509060101010101" pitchFamily="49" charset="-122"/>
            </a:endParaRPr>
          </a:p>
        </p:txBody>
      </p:sp>
      <p:sp>
        <p:nvSpPr>
          <p:cNvPr id="11268" name="矩形 4"/>
          <p:cNvSpPr>
            <a:spLocks noChangeArrowheads="1"/>
          </p:cNvSpPr>
          <p:nvPr/>
        </p:nvSpPr>
        <p:spPr bwMode="auto">
          <a:xfrm>
            <a:off x="214313" y="1000125"/>
            <a:ext cx="41617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latin typeface="Calibri" panose="020F0502020204030204" pitchFamily="34" charset="0"/>
                <a:ea typeface="幼圆" panose="02010509060101010101" pitchFamily="49" charset="-122"/>
              </a:rPr>
              <a:t>考虑一个简单的问题目标函数</a:t>
            </a:r>
            <a:endParaRPr lang="zh-CN" altLang="en-US" sz="2400" b="1">
              <a:latin typeface="Calibri" panose="020F0502020204030204" pitchFamily="34" charset="0"/>
              <a:ea typeface="幼圆" panose="02010509060101010101" pitchFamily="49" charset="-122"/>
            </a:endParaRPr>
          </a:p>
        </p:txBody>
      </p:sp>
      <p:graphicFrame>
        <p:nvGraphicFramePr>
          <p:cNvPr id="11269" name="Object 2"/>
          <p:cNvGraphicFramePr>
            <a:graphicFrameLocks noChangeAspect="1"/>
          </p:cNvGraphicFramePr>
          <p:nvPr/>
        </p:nvGraphicFramePr>
        <p:xfrm>
          <a:off x="879475" y="2194560"/>
          <a:ext cx="3065145" cy="1078230"/>
        </p:xfrm>
        <a:graphic>
          <a:graphicData uri="http://schemas.openxmlformats.org/presentationml/2006/ole">
            <mc:AlternateContent xmlns:mc="http://schemas.openxmlformats.org/markup-compatibility/2006">
              <mc:Choice xmlns:v="urn:schemas-microsoft-com:vml" Requires="v">
                <p:oleObj spid="_x0000_s11273" name="Equation" r:id="rId1" imgW="2743200" imgH="965200" progId="Equation.DSMT4">
                  <p:embed/>
                </p:oleObj>
              </mc:Choice>
              <mc:Fallback>
                <p:oleObj name="Equation" r:id="rId1" imgW="2743200" imgH="9652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75" y="2194560"/>
                        <a:ext cx="3065145" cy="107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3"/>
          <p:cNvGraphicFramePr>
            <a:graphicFrameLocks noChangeAspect="1"/>
          </p:cNvGraphicFramePr>
          <p:nvPr/>
        </p:nvGraphicFramePr>
        <p:xfrm>
          <a:off x="214630" y="3838575"/>
          <a:ext cx="5417820" cy="904875"/>
        </p:xfrm>
        <a:graphic>
          <a:graphicData uri="http://schemas.openxmlformats.org/presentationml/2006/ole">
            <mc:AlternateContent xmlns:mc="http://schemas.openxmlformats.org/markup-compatibility/2006">
              <mc:Choice xmlns:v="urn:schemas-microsoft-com:vml" Requires="v">
                <p:oleObj spid="_x0000_s11274" name="Equation" r:id="rId3" imgW="5473700" imgH="914400" progId="Equation.DSMT4">
                  <p:embed/>
                </p:oleObj>
              </mc:Choice>
              <mc:Fallback>
                <p:oleObj name="Equation" r:id="rId3" imgW="5473700" imgH="914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 y="3838575"/>
                        <a:ext cx="541782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29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760" y="473075"/>
            <a:ext cx="4582795" cy="328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diamond(in)">
                                      <p:cBhvr>
                                        <p:cTn id="15" dur="20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3"/>
          <p:cNvSpPr>
            <a:spLocks noChangeArrowheads="1"/>
          </p:cNvSpPr>
          <p:nvPr/>
        </p:nvSpPr>
        <p:spPr bwMode="auto">
          <a:xfrm>
            <a:off x="178435" y="444500"/>
            <a:ext cx="8786813"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latin typeface="Times New Roman" panose="02020603050405020304" charset="0"/>
                <a:ea typeface="华文楷体" panose="02010600040101010101" pitchFamily="2" charset="-122"/>
                <a:cs typeface="Times New Roman" panose="02020603050405020304" charset="0"/>
              </a:rPr>
              <a:t>不考虑圆</a:t>
            </a:r>
            <a:r>
              <a:rPr lang="en-US" altLang="zh-CN" sz="2400" b="1" i="1">
                <a:solidFill>
                  <a:srgbClr val="0000FF"/>
                </a:solidFill>
                <a:latin typeface="Times New Roman" panose="02020603050405020304" charset="0"/>
                <a:ea typeface="华文楷体" panose="02010600040101010101" pitchFamily="2" charset="-122"/>
                <a:cs typeface="Times New Roman" panose="02020603050405020304" charset="0"/>
              </a:rPr>
              <a:t>h</a:t>
            </a:r>
            <a:r>
              <a:rPr lang="en-US" altLang="zh-CN" sz="2400" b="1">
                <a:solidFill>
                  <a:srgbClr val="0000FF"/>
                </a:solidFill>
                <a:latin typeface="Times New Roman" panose="02020603050405020304" charset="0"/>
                <a:ea typeface="华文楷体" panose="02010600040101010101" pitchFamily="2" charset="-122"/>
                <a:cs typeface="Times New Roman" panose="02020603050405020304" charset="0"/>
              </a:rPr>
              <a:t>(</a:t>
            </a:r>
            <a:r>
              <a:rPr lang="en-US" altLang="zh-CN" sz="2400" b="1" i="1">
                <a:solidFill>
                  <a:srgbClr val="0000FF"/>
                </a:solidFill>
                <a:latin typeface="Times New Roman" panose="02020603050405020304" charset="0"/>
                <a:ea typeface="华文楷体" panose="02010600040101010101" pitchFamily="2" charset="-122"/>
                <a:cs typeface="Times New Roman" panose="02020603050405020304" charset="0"/>
              </a:rPr>
              <a:t>x</a:t>
            </a:r>
            <a:r>
              <a:rPr lang="en-US" altLang="zh-CN" sz="2400" b="1">
                <a:solidFill>
                  <a:srgbClr val="0000FF"/>
                </a:solidFill>
                <a:latin typeface="Times New Roman" panose="02020603050405020304" charset="0"/>
                <a:ea typeface="华文楷体" panose="02010600040101010101" pitchFamily="2" charset="-122"/>
                <a:cs typeface="Times New Roman" panose="02020603050405020304" charset="0"/>
              </a:rPr>
              <a:t>)</a:t>
            </a:r>
            <a:r>
              <a:rPr lang="zh-CN" altLang="en-US" sz="2400" b="1">
                <a:solidFill>
                  <a:srgbClr val="0000FF"/>
                </a:solidFill>
                <a:latin typeface="Times New Roman" panose="02020603050405020304" charset="0"/>
                <a:ea typeface="华文楷体" panose="02010600040101010101" pitchFamily="2" charset="-122"/>
                <a:cs typeface="Times New Roman" panose="02020603050405020304" charset="0"/>
              </a:rPr>
              <a:t>的限制时</a:t>
            </a:r>
            <a:r>
              <a:rPr lang="zh-CN" altLang="en-US"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f</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要得到极小值，需要往</a:t>
            </a:r>
            <a:r>
              <a:rPr lang="en-US" altLang="zh-CN" sz="2400" b="1" i="1">
                <a:latin typeface="Times New Roman" panose="02020603050405020304" charset="0"/>
                <a:ea typeface="华文楷体" panose="02010600040101010101" pitchFamily="2" charset="-122"/>
                <a:cs typeface="Times New Roman" panose="02020603050405020304" charset="0"/>
              </a:rPr>
              <a:t>f</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的负梯度（下降最快的方向）方向走，如下左图蓝色箭头。</a:t>
            </a:r>
            <a:endParaRPr lang="zh-CN" altLang="en-US" sz="2400" b="1">
              <a:latin typeface="Times New Roman" panose="02020603050405020304" charset="0"/>
              <a:ea typeface="华文楷体" panose="02010600040101010101" pitchFamily="2" charset="-122"/>
              <a:cs typeface="Times New Roman" panose="02020603050405020304" charset="0"/>
            </a:endParaRPr>
          </a:p>
          <a:p>
            <a:r>
              <a:rPr lang="zh-CN" altLang="en-US" sz="2400" b="1">
                <a:solidFill>
                  <a:srgbClr val="0000FF"/>
                </a:solidFill>
                <a:latin typeface="Times New Roman" panose="02020603050405020304" charset="0"/>
                <a:ea typeface="华文楷体" panose="02010600040101010101" pitchFamily="2" charset="-122"/>
                <a:cs typeface="Times New Roman" panose="02020603050405020304" charset="0"/>
              </a:rPr>
              <a:t>如果考虑圆</a:t>
            </a:r>
            <a:r>
              <a:rPr lang="en-US" altLang="zh-CN" sz="2400" b="1" i="1">
                <a:solidFill>
                  <a:srgbClr val="0000FF"/>
                </a:solidFill>
                <a:latin typeface="Times New Roman" panose="02020603050405020304" charset="0"/>
                <a:ea typeface="华文楷体" panose="02010600040101010101" pitchFamily="2" charset="-122"/>
                <a:cs typeface="Times New Roman" panose="02020603050405020304" charset="0"/>
                <a:sym typeface="+mn-ea"/>
              </a:rPr>
              <a:t>h</a:t>
            </a:r>
            <a:r>
              <a:rPr lang="en-US" altLang="zh-CN" sz="2400" b="1">
                <a:solidFill>
                  <a:srgbClr val="0000FF"/>
                </a:solidFill>
                <a:latin typeface="Times New Roman" panose="02020603050405020304" charset="0"/>
                <a:ea typeface="华文楷体" panose="02010600040101010101" pitchFamily="2" charset="-122"/>
                <a:cs typeface="Times New Roman" panose="02020603050405020304" charset="0"/>
                <a:sym typeface="+mn-ea"/>
              </a:rPr>
              <a:t>(</a:t>
            </a:r>
            <a:r>
              <a:rPr lang="en-US" altLang="zh-CN" sz="2400" b="1" i="1">
                <a:solidFill>
                  <a:srgbClr val="0000FF"/>
                </a:solidFill>
                <a:latin typeface="Times New Roman" panose="02020603050405020304" charset="0"/>
                <a:ea typeface="华文楷体" panose="02010600040101010101" pitchFamily="2" charset="-122"/>
                <a:cs typeface="Times New Roman" panose="02020603050405020304" charset="0"/>
                <a:sym typeface="+mn-ea"/>
              </a:rPr>
              <a:t>x</a:t>
            </a:r>
            <a:r>
              <a:rPr lang="en-US" altLang="zh-CN" sz="2400" b="1">
                <a:solidFill>
                  <a:srgbClr val="0000FF"/>
                </a:solidFill>
                <a:latin typeface="Times New Roman" panose="02020603050405020304" charset="0"/>
                <a:ea typeface="华文楷体" panose="02010600040101010101" pitchFamily="2" charset="-122"/>
                <a:cs typeface="Times New Roman" panose="02020603050405020304" charset="0"/>
                <a:sym typeface="+mn-ea"/>
              </a:rPr>
              <a:t>)</a:t>
            </a:r>
            <a:r>
              <a:rPr lang="zh-CN" altLang="en-US" sz="2400" b="1">
                <a:solidFill>
                  <a:srgbClr val="0000FF"/>
                </a:solidFill>
                <a:latin typeface="Times New Roman" panose="02020603050405020304" charset="0"/>
                <a:ea typeface="华文楷体" panose="02010600040101010101" pitchFamily="2" charset="-122"/>
                <a:cs typeface="Times New Roman" panose="02020603050405020304" charset="0"/>
              </a:rPr>
              <a:t>的限制</a:t>
            </a:r>
            <a:r>
              <a:rPr lang="zh-CN" altLang="en-US" sz="2400" b="1">
                <a:latin typeface="Times New Roman" panose="02020603050405020304" charset="0"/>
                <a:ea typeface="华文楷体" panose="02010600040101010101" pitchFamily="2" charset="-122"/>
                <a:cs typeface="Times New Roman" panose="02020603050405020304" charset="0"/>
              </a:rPr>
              <a:t>，要得到极小值，需要沿着圆的切线方向走，如下右图红色粗箭头。注意这里的方向不是</a:t>
            </a:r>
            <a:r>
              <a:rPr lang="en-US" altLang="zh-CN" sz="2400" b="1" i="1">
                <a:latin typeface="Times New Roman" panose="02020603050405020304" charset="0"/>
                <a:ea typeface="华文楷体" panose="02010600040101010101" pitchFamily="2" charset="-122"/>
                <a:cs typeface="Times New Roman" panose="02020603050405020304" charset="0"/>
              </a:rPr>
              <a:t>h</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的梯度，而是正交于</a:t>
            </a:r>
            <a:r>
              <a:rPr lang="en-US" altLang="zh-CN" sz="2400" b="1" i="1">
                <a:latin typeface="Times New Roman" panose="02020603050405020304" charset="0"/>
                <a:ea typeface="华文楷体" panose="02010600040101010101" pitchFamily="2" charset="-122"/>
                <a:cs typeface="Times New Roman" panose="02020603050405020304" charset="0"/>
              </a:rPr>
              <a:t>h</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的梯度，</a:t>
            </a:r>
            <a:r>
              <a:rPr lang="en-US" altLang="zh-CN" sz="2400" b="1" i="1">
                <a:latin typeface="Times New Roman" panose="02020603050405020304" charset="0"/>
                <a:ea typeface="华文楷体" panose="02010600040101010101" pitchFamily="2" charset="-122"/>
                <a:cs typeface="Times New Roman" panose="02020603050405020304" charset="0"/>
              </a:rPr>
              <a:t>h</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梯度如下右图的红色细箭头。</a:t>
            </a:r>
            <a:endParaRPr lang="zh-CN" altLang="en-US" sz="2400" b="1">
              <a:latin typeface="Times New Roman" panose="02020603050405020304" charset="0"/>
              <a:ea typeface="华文楷体" panose="02010600040101010101" pitchFamily="2" charset="-122"/>
              <a:cs typeface="Times New Roman" panose="02020603050405020304" charset="0"/>
            </a:endParaRPr>
          </a:p>
          <a:p>
            <a:r>
              <a:rPr lang="zh-CN" altLang="en-US" sz="2400" b="1">
                <a:latin typeface="Times New Roman" panose="02020603050405020304" charset="0"/>
                <a:ea typeface="华文楷体" panose="02010600040101010101" pitchFamily="2" charset="-122"/>
                <a:cs typeface="Times New Roman" panose="02020603050405020304" charset="0"/>
              </a:rPr>
              <a:t>在极小值点，</a:t>
            </a:r>
            <a:r>
              <a:rPr lang="en-US" altLang="zh-CN" sz="2400" b="1" i="1">
                <a:latin typeface="Times New Roman" panose="02020603050405020304" charset="0"/>
                <a:ea typeface="华文楷体" panose="02010600040101010101" pitchFamily="2" charset="-122"/>
                <a:cs typeface="Times New Roman" panose="02020603050405020304" charset="0"/>
              </a:rPr>
              <a:t>f</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和</a:t>
            </a:r>
            <a:r>
              <a:rPr lang="en-US" altLang="zh-CN" sz="2400" b="1" i="1">
                <a:latin typeface="Times New Roman" panose="02020603050405020304" charset="0"/>
                <a:ea typeface="华文楷体" panose="02010600040101010101" pitchFamily="2" charset="-122"/>
                <a:cs typeface="Times New Roman" panose="02020603050405020304" charset="0"/>
              </a:rPr>
              <a:t>h</a:t>
            </a:r>
            <a:r>
              <a:rPr lang="en-US" altLang="zh-CN" sz="2400" b="1">
                <a:latin typeface="Times New Roman" panose="02020603050405020304" charset="0"/>
                <a:ea typeface="华文楷体" panose="02010600040101010101" pitchFamily="2" charset="-122"/>
                <a:cs typeface="Times New Roman" panose="02020603050405020304" charset="0"/>
              </a:rPr>
              <a:t>(</a:t>
            </a:r>
            <a:r>
              <a:rPr lang="en-US" altLang="zh-CN" sz="2400" b="1" i="1">
                <a:latin typeface="Times New Roman" panose="02020603050405020304" charset="0"/>
                <a:ea typeface="华文楷体" panose="02010600040101010101" pitchFamily="2" charset="-122"/>
                <a:cs typeface="Times New Roman" panose="02020603050405020304" charset="0"/>
              </a:rPr>
              <a:t>x</a:t>
            </a:r>
            <a:r>
              <a:rPr lang="en-US" altLang="zh-CN" sz="2400" b="1">
                <a:latin typeface="Times New Roman" panose="02020603050405020304" charset="0"/>
                <a:ea typeface="华文楷体" panose="02010600040101010101" pitchFamily="2" charset="-122"/>
                <a:cs typeface="Times New Roman" panose="02020603050405020304" charset="0"/>
              </a:rPr>
              <a:t>)</a:t>
            </a:r>
            <a:r>
              <a:rPr lang="zh-CN" altLang="en-US" sz="2400" b="1">
                <a:latin typeface="Times New Roman" panose="02020603050405020304" charset="0"/>
                <a:ea typeface="华文楷体" panose="02010600040101010101" pitchFamily="2" charset="-122"/>
                <a:cs typeface="Times New Roman" panose="02020603050405020304" charset="0"/>
              </a:rPr>
              <a:t>的</a:t>
            </a:r>
            <a:r>
              <a:rPr lang="zh-CN" altLang="en-US" sz="2400" b="1">
                <a:solidFill>
                  <a:srgbClr val="FF0000"/>
                </a:solidFill>
                <a:latin typeface="Times New Roman" panose="02020603050405020304" charset="0"/>
                <a:ea typeface="华文楷体" panose="02010600040101010101" pitchFamily="2" charset="-122"/>
                <a:cs typeface="Times New Roman" panose="02020603050405020304" charset="0"/>
              </a:rPr>
              <a:t>等高线</a:t>
            </a:r>
            <a:r>
              <a:rPr lang="zh-CN" altLang="en-US" sz="2400" b="1">
                <a:latin typeface="Times New Roman" panose="02020603050405020304" charset="0"/>
                <a:ea typeface="华文楷体" panose="02010600040101010101" pitchFamily="2" charset="-122"/>
                <a:cs typeface="Times New Roman" panose="02020603050405020304" charset="0"/>
              </a:rPr>
              <a:t>是相切的。</a:t>
            </a:r>
            <a:endParaRPr lang="zh-CN" altLang="en-US" sz="2400" b="1">
              <a:latin typeface="Times New Roman" panose="02020603050405020304" charset="0"/>
              <a:ea typeface="华文楷体" panose="02010600040101010101" pitchFamily="2" charset="-122"/>
              <a:cs typeface="Times New Roman" panose="02020603050405020304" charset="0"/>
            </a:endParaRPr>
          </a:p>
        </p:txBody>
      </p:sp>
      <p:pic>
        <p:nvPicPr>
          <p:cNvPr id="133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90240" y="2675255"/>
            <a:ext cx="516064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33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95338"/>
            <a:ext cx="91440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3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 y="1828800"/>
            <a:ext cx="91821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3"/>
          <p:cNvSpPr>
            <a:spLocks noChangeArrowheads="1"/>
          </p:cNvSpPr>
          <p:nvPr/>
        </p:nvSpPr>
        <p:spPr bwMode="auto">
          <a:xfrm>
            <a:off x="142875" y="0"/>
            <a:ext cx="8858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Calibri" panose="020F0502020204030204" pitchFamily="34" charset="0"/>
                <a:ea typeface="幼圆" panose="02010509060101010101" pitchFamily="49" charset="-122"/>
              </a:rPr>
              <a:t>在关键的极小值点处，</a:t>
            </a:r>
            <a:r>
              <a:rPr lang="en-US" altLang="zh-CN" sz="2400">
                <a:latin typeface="Calibri" panose="020F0502020204030204" pitchFamily="34" charset="0"/>
                <a:ea typeface="幼圆" panose="02010509060101010101" pitchFamily="49" charset="-122"/>
              </a:rPr>
              <a:t>f(x)</a:t>
            </a:r>
            <a:r>
              <a:rPr lang="zh-CN" altLang="en-US" sz="2400">
                <a:latin typeface="Calibri" panose="020F0502020204030204" pitchFamily="34" charset="0"/>
                <a:ea typeface="幼圆" panose="02010509060101010101" pitchFamily="49" charset="-122"/>
              </a:rPr>
              <a:t>的</a:t>
            </a:r>
            <a:r>
              <a:rPr lang="zh-CN" altLang="en-US" sz="2400">
                <a:solidFill>
                  <a:srgbClr val="FF0000"/>
                </a:solidFill>
                <a:latin typeface="Calibri" panose="020F0502020204030204" pitchFamily="34" charset="0"/>
                <a:ea typeface="幼圆" panose="02010509060101010101" pitchFamily="49" charset="-122"/>
              </a:rPr>
              <a:t>负</a:t>
            </a:r>
            <a:r>
              <a:rPr lang="zh-CN" altLang="en-US" sz="2400">
                <a:latin typeface="Calibri" panose="020F0502020204030204" pitchFamily="34" charset="0"/>
                <a:ea typeface="幼圆" panose="02010509060101010101" pitchFamily="49" charset="-122"/>
              </a:rPr>
              <a:t>梯度和</a:t>
            </a:r>
            <a:r>
              <a:rPr lang="en-US" altLang="zh-CN" sz="2400">
                <a:latin typeface="Calibri" panose="020F0502020204030204" pitchFamily="34" charset="0"/>
                <a:ea typeface="幼圆" panose="02010509060101010101" pitchFamily="49" charset="-122"/>
              </a:rPr>
              <a:t>h(x)</a:t>
            </a:r>
            <a:r>
              <a:rPr lang="zh-CN" altLang="en-US" sz="2400">
                <a:latin typeface="Calibri" panose="020F0502020204030204" pitchFamily="34" charset="0"/>
                <a:ea typeface="幼圆" panose="02010509060101010101" pitchFamily="49" charset="-122"/>
              </a:rPr>
              <a:t>的梯度在同一直线上，</a:t>
            </a:r>
            <a:endParaRPr lang="en-US" altLang="zh-CN" sz="2400">
              <a:latin typeface="Calibri" panose="020F0502020204030204" pitchFamily="34" charset="0"/>
              <a:ea typeface="幼圆" panose="02010509060101010101" pitchFamily="49" charset="-122"/>
            </a:endParaRPr>
          </a:p>
          <a:p>
            <a:r>
              <a:rPr lang="zh-CN" altLang="en-US" sz="2400">
                <a:latin typeface="Calibri" panose="020F0502020204030204" pitchFamily="34" charset="0"/>
                <a:ea typeface="幼圆" panose="02010509060101010101" pitchFamily="49" charset="-122"/>
              </a:rPr>
              <a:t>如下图左下方</a:t>
            </a:r>
            <a:r>
              <a:rPr lang="en-US" altLang="zh-CN" sz="2400">
                <a:latin typeface="Calibri" panose="020F0502020204030204" pitchFamily="34" charset="0"/>
                <a:ea typeface="幼圆" panose="02010509060101010101" pitchFamily="49" charset="-122"/>
              </a:rPr>
              <a:t>critical point</a:t>
            </a:r>
            <a:r>
              <a:rPr lang="zh-CN" altLang="en-US" sz="2400">
                <a:latin typeface="Calibri" panose="020F0502020204030204" pitchFamily="34" charset="0"/>
                <a:ea typeface="幼圆" panose="02010509060101010101" pitchFamily="49" charset="-122"/>
              </a:rPr>
              <a:t>的蓝色和红色箭头所示。</a:t>
            </a:r>
            <a:endParaRPr lang="zh-CN" altLang="en-US" sz="2400">
              <a:latin typeface="Calibri" panose="020F0502020204030204" pitchFamily="34" charset="0"/>
              <a:ea typeface="幼圆" panose="02010509060101010101" pitchFamily="49" charset="-122"/>
            </a:endParaRPr>
          </a:p>
        </p:txBody>
      </p:sp>
      <p:graphicFrame>
        <p:nvGraphicFramePr>
          <p:cNvPr id="15365" name="Object 4"/>
          <p:cNvGraphicFramePr>
            <a:graphicFrameLocks noChangeAspect="1"/>
          </p:cNvGraphicFramePr>
          <p:nvPr/>
        </p:nvGraphicFramePr>
        <p:xfrm>
          <a:off x="2643188" y="928688"/>
          <a:ext cx="4003675" cy="785812"/>
        </p:xfrm>
        <a:graphic>
          <a:graphicData uri="http://schemas.openxmlformats.org/presentationml/2006/ole">
            <mc:AlternateContent xmlns:mc="http://schemas.openxmlformats.org/markup-compatibility/2006">
              <mc:Choice xmlns:v="urn:schemas-microsoft-com:vml" Requires="v">
                <p:oleObj spid="_x0000_s15367" name="Equation" r:id="rId2" imgW="2717800" imgH="533400" progId="Equation.DSMT4">
                  <p:embed/>
                </p:oleObj>
              </mc:Choice>
              <mc:Fallback>
                <p:oleObj name="Equation" r:id="rId2" imgW="2717800" imgH="5334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928688"/>
                        <a:ext cx="40036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38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0025"/>
            <a:ext cx="8929688" cy="64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36445" y="2492375"/>
            <a:ext cx="7886700" cy="1325880"/>
          </a:xfrm>
        </p:spPr>
        <p:txBody>
          <a:bodyPr/>
          <a:lstStyle/>
          <a:p>
            <a:pPr eaLnBrk="1" fontAlgn="auto" hangingPunct="1">
              <a:spcAft>
                <a:spcPts val="0"/>
              </a:spcAft>
              <a:defRPr/>
            </a:pPr>
            <a:r>
              <a:rPr kumimoji="1" lang="zh-CN" altLang="en-US" smtClean="0">
                <a:cs typeface="Verdana" panose="020B0604030504040204" pitchFamily="34" charset="0"/>
              </a:rPr>
              <a:t>第六章</a:t>
            </a:r>
            <a:r>
              <a:rPr kumimoji="1" lang="zh-CN" altLang="en-US" dirty="0" smtClean="0">
                <a:cs typeface="Verdana" panose="020B0604030504040204" pitchFamily="34" charset="0"/>
              </a:rPr>
              <a:t>：</a:t>
            </a:r>
            <a:r>
              <a:rPr kumimoji="1" lang="zh-CN" altLang="en-US" dirty="0">
                <a:cs typeface="Verdana" panose="020B0604030504040204" pitchFamily="34" charset="0"/>
              </a:rPr>
              <a:t>支持向量机</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1285875"/>
            <a:ext cx="91440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411" name="矩形 3"/>
          <p:cNvSpPr>
            <a:spLocks noChangeArrowheads="1"/>
          </p:cNvSpPr>
          <p:nvPr/>
        </p:nvSpPr>
        <p:spPr bwMode="auto">
          <a:xfrm>
            <a:off x="0" y="142875"/>
            <a:ext cx="9001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Calibri" panose="020F0502020204030204" pitchFamily="34" charset="0"/>
                <a:ea typeface="幼圆" panose="02010509060101010101" pitchFamily="49" charset="-122"/>
              </a:rPr>
              <a:t>特别注意：优化问题是凸优化的话，通过上图两个条件求得的解就是极小值点（而且是全局极小）。不是凸优化的话，这两个条件只是极小值点的必要条件，还需要附加多一个</a:t>
            </a:r>
            <a:r>
              <a:rPr lang="zh-CN" altLang="en-US" sz="2000" b="1">
                <a:solidFill>
                  <a:srgbClr val="FF0000"/>
                </a:solidFill>
                <a:latin typeface="Calibri" panose="020F0502020204030204" pitchFamily="34" charset="0"/>
                <a:ea typeface="幼圆" panose="02010509060101010101" pitchFamily="49" charset="-122"/>
              </a:rPr>
              <a:t>正定</a:t>
            </a:r>
            <a:r>
              <a:rPr lang="zh-CN" altLang="en-US" sz="2000" b="1">
                <a:latin typeface="Calibri" panose="020F0502020204030204" pitchFamily="34" charset="0"/>
                <a:ea typeface="幼圆" panose="02010509060101010101" pitchFamily="49" charset="-122"/>
              </a:rPr>
              <a:t>的条件才能变成充要条件，如下图所示。</a:t>
            </a:r>
            <a:endParaRPr lang="zh-CN" altLang="en-US" sz="2000">
              <a:latin typeface="Calibri" panose="020F0502020204030204" pitchFamily="34" charset="0"/>
              <a:ea typeface="幼圆" panose="02010509060101010101" pitchFamily="49" charset="-122"/>
            </a:endParaRPr>
          </a:p>
        </p:txBody>
      </p:sp>
      <p:pic>
        <p:nvPicPr>
          <p:cNvPr id="174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54125"/>
            <a:ext cx="914400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435" name="矩形 3"/>
          <p:cNvSpPr>
            <a:spLocks noChangeArrowheads="1"/>
          </p:cNvSpPr>
          <p:nvPr/>
        </p:nvSpPr>
        <p:spPr bwMode="auto">
          <a:xfrm>
            <a:off x="357188" y="142875"/>
            <a:ext cx="2244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solidFill>
                  <a:srgbClr val="FF0000"/>
                </a:solidFill>
                <a:latin typeface="Calibri" panose="020F0502020204030204" pitchFamily="34" charset="0"/>
                <a:ea typeface="幼圆" panose="02010509060101010101" pitchFamily="49" charset="-122"/>
              </a:rPr>
              <a:t>不等式约束</a:t>
            </a:r>
            <a:endParaRPr lang="zh-CN" altLang="en-US" sz="3200">
              <a:solidFill>
                <a:srgbClr val="FF0000"/>
              </a:solidFill>
              <a:latin typeface="Calibri" panose="020F0502020204030204" pitchFamily="34" charset="0"/>
              <a:ea typeface="幼圆" panose="02010509060101010101" pitchFamily="49" charset="-122"/>
            </a:endParaRPr>
          </a:p>
        </p:txBody>
      </p:sp>
      <p:sp>
        <p:nvSpPr>
          <p:cNvPr id="18436" name="矩形 4"/>
          <p:cNvSpPr>
            <a:spLocks noChangeArrowheads="1"/>
          </p:cNvSpPr>
          <p:nvPr/>
        </p:nvSpPr>
        <p:spPr bwMode="auto">
          <a:xfrm>
            <a:off x="285750" y="928688"/>
            <a:ext cx="88582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latin typeface="Calibri" panose="020F0502020204030204" pitchFamily="34" charset="0"/>
                <a:ea typeface="幼圆" panose="02010509060101010101" pitchFamily="49" charset="-122"/>
              </a:rPr>
              <a:t>对于不等式约束</a:t>
            </a:r>
            <a:r>
              <a:rPr lang="en-US" altLang="zh-CN" sz="3200">
                <a:latin typeface="Calibri" panose="020F0502020204030204" pitchFamily="34" charset="0"/>
                <a:ea typeface="幼圆" panose="02010509060101010101" pitchFamily="49" charset="-122"/>
              </a:rPr>
              <a:t>g(x)&lt;=0</a:t>
            </a:r>
            <a:r>
              <a:rPr lang="zh-CN" altLang="en-US" sz="3200">
                <a:latin typeface="Calibri" panose="020F0502020204030204" pitchFamily="34" charset="0"/>
                <a:ea typeface="幼圆" panose="02010509060101010101" pitchFamily="49" charset="-122"/>
              </a:rPr>
              <a:t>和等式约束</a:t>
            </a:r>
            <a:r>
              <a:rPr lang="en-US" altLang="zh-CN" sz="3200">
                <a:latin typeface="Calibri" panose="020F0502020204030204" pitchFamily="34" charset="0"/>
                <a:ea typeface="幼圆" panose="02010509060101010101" pitchFamily="49" charset="-122"/>
              </a:rPr>
              <a:t>h(x)=0</a:t>
            </a:r>
            <a:r>
              <a:rPr lang="zh-CN" altLang="en-US" sz="3200">
                <a:latin typeface="Calibri" panose="020F0502020204030204" pitchFamily="34" charset="0"/>
                <a:ea typeface="幼圆" panose="02010509060101010101" pitchFamily="49" charset="-122"/>
              </a:rPr>
              <a:t>不一样，</a:t>
            </a:r>
            <a:r>
              <a:rPr lang="en-US" altLang="zh-CN" sz="3200">
                <a:latin typeface="Calibri" panose="020F0502020204030204" pitchFamily="34" charset="0"/>
                <a:ea typeface="幼圆" panose="02010509060101010101" pitchFamily="49" charset="-122"/>
              </a:rPr>
              <a:t>h(x)=0</a:t>
            </a:r>
            <a:r>
              <a:rPr lang="zh-CN" altLang="en-US" sz="3200">
                <a:latin typeface="Calibri" panose="020F0502020204030204" pitchFamily="34" charset="0"/>
                <a:ea typeface="幼圆" panose="02010509060101010101" pitchFamily="49" charset="-122"/>
              </a:rPr>
              <a:t>可以在平面上画出一条</a:t>
            </a:r>
            <a:r>
              <a:rPr lang="zh-CN" altLang="en-US" sz="3200">
                <a:solidFill>
                  <a:srgbClr val="FF0000"/>
                </a:solidFill>
                <a:latin typeface="Calibri" panose="020F0502020204030204" pitchFamily="34" charset="0"/>
                <a:ea typeface="幼圆" panose="02010509060101010101" pitchFamily="49" charset="-122"/>
              </a:rPr>
              <a:t>等高线</a:t>
            </a:r>
            <a:r>
              <a:rPr lang="zh-CN" altLang="en-US" sz="3200">
                <a:latin typeface="Calibri" panose="020F0502020204030204" pitchFamily="34" charset="0"/>
                <a:ea typeface="幼圆" panose="02010509060101010101" pitchFamily="49" charset="-122"/>
              </a:rPr>
              <a:t>，而</a:t>
            </a:r>
            <a:endParaRPr lang="en-US" altLang="zh-CN" sz="3200">
              <a:latin typeface="Calibri" panose="020F0502020204030204" pitchFamily="34" charset="0"/>
              <a:ea typeface="幼圆" panose="02010509060101010101" pitchFamily="49" charset="-122"/>
            </a:endParaRPr>
          </a:p>
          <a:p>
            <a:r>
              <a:rPr lang="en-US" altLang="zh-CN" sz="3200">
                <a:latin typeface="Calibri" panose="020F0502020204030204" pitchFamily="34" charset="0"/>
                <a:ea typeface="幼圆" panose="02010509060101010101" pitchFamily="49" charset="-122"/>
              </a:rPr>
              <a:t>g(x)&lt;=0</a:t>
            </a:r>
            <a:r>
              <a:rPr lang="zh-CN" altLang="en-US" sz="3200">
                <a:latin typeface="Calibri" panose="020F0502020204030204" pitchFamily="34" charset="0"/>
                <a:ea typeface="幼圆" panose="02010509060101010101" pitchFamily="49" charset="-122"/>
              </a:rPr>
              <a:t>是一个</a:t>
            </a:r>
            <a:r>
              <a:rPr lang="zh-CN" altLang="en-US" sz="3200">
                <a:solidFill>
                  <a:srgbClr val="FF0000"/>
                </a:solidFill>
                <a:latin typeface="Calibri" panose="020F0502020204030204" pitchFamily="34" charset="0"/>
                <a:ea typeface="幼圆" panose="02010509060101010101" pitchFamily="49" charset="-122"/>
              </a:rPr>
              <a:t>区域</a:t>
            </a:r>
            <a:r>
              <a:rPr lang="zh-CN" altLang="en-US" sz="3200">
                <a:latin typeface="Calibri" panose="020F0502020204030204" pitchFamily="34" charset="0"/>
                <a:ea typeface="幼圆" panose="02010509060101010101" pitchFamily="49" charset="-122"/>
              </a:rPr>
              <a:t>，很多个等高线堆叠而成的一块区域，我们把这块区域称为</a:t>
            </a:r>
            <a:r>
              <a:rPr lang="zh-CN" altLang="en-US" sz="3200">
                <a:solidFill>
                  <a:srgbClr val="FF0000"/>
                </a:solidFill>
                <a:latin typeface="Calibri" panose="020F0502020204030204" pitchFamily="34" charset="0"/>
                <a:ea typeface="幼圆" panose="02010509060101010101" pitchFamily="49" charset="-122"/>
              </a:rPr>
              <a:t>可行域</a:t>
            </a:r>
            <a:r>
              <a:rPr lang="zh-CN" altLang="en-US" sz="3200">
                <a:latin typeface="Calibri" panose="020F0502020204030204" pitchFamily="34" charset="0"/>
                <a:ea typeface="幼圆" panose="02010509060101010101" pitchFamily="49" charset="-122"/>
              </a:rPr>
              <a:t>。</a:t>
            </a:r>
            <a:endParaRPr lang="zh-CN" altLang="en-US" sz="3200">
              <a:latin typeface="Calibri" panose="020F0502020204030204" pitchFamily="34" charset="0"/>
              <a:ea typeface="幼圆" panose="02010509060101010101" pitchFamily="49" charset="-122"/>
            </a:endParaRPr>
          </a:p>
        </p:txBody>
      </p:sp>
      <p:graphicFrame>
        <p:nvGraphicFramePr>
          <p:cNvPr id="18437" name="Object 1"/>
          <p:cNvGraphicFramePr>
            <a:graphicFrameLocks noChangeAspect="1"/>
          </p:cNvGraphicFramePr>
          <p:nvPr/>
        </p:nvGraphicFramePr>
        <p:xfrm>
          <a:off x="4514850" y="3338513"/>
          <a:ext cx="114300" cy="177800"/>
        </p:xfrm>
        <a:graphic>
          <a:graphicData uri="http://schemas.openxmlformats.org/presentationml/2006/ole">
            <mc:AlternateContent xmlns:mc="http://schemas.openxmlformats.org/markup-compatibility/2006">
              <mc:Choice xmlns:v="urn:schemas-microsoft-com:vml" Requires="v">
                <p:oleObj spid="_x0000_s18439" name="Equation" r:id="rId1" imgW="114300" imgH="177800" progId="Equation.DSMT4">
                  <p:embed/>
                </p:oleObj>
              </mc:Choice>
              <mc:Fallback>
                <p:oleObj name="Equation" r:id="rId1" imgW="114300" imgH="1778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3338513"/>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459" name="矩形 3"/>
          <p:cNvSpPr>
            <a:spLocks noChangeArrowheads="1"/>
          </p:cNvSpPr>
          <p:nvPr/>
        </p:nvSpPr>
        <p:spPr bwMode="auto">
          <a:xfrm>
            <a:off x="285750" y="142875"/>
            <a:ext cx="8059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FF0000"/>
                </a:solidFill>
                <a:latin typeface="Calibri" panose="020F0502020204030204" pitchFamily="34" charset="0"/>
                <a:ea typeface="幼圆" panose="02010509060101010101" pitchFamily="49" charset="-122"/>
              </a:rPr>
              <a:t>极小值点落在可行域内（不包含边界）</a:t>
            </a:r>
            <a:endParaRPr lang="zh-CN" altLang="en-US" sz="3600">
              <a:solidFill>
                <a:srgbClr val="FF0000"/>
              </a:solidFill>
              <a:latin typeface="Calibri" panose="020F0502020204030204" pitchFamily="34" charset="0"/>
              <a:ea typeface="幼圆" panose="02010509060101010101" pitchFamily="49" charset="-122"/>
            </a:endParaRPr>
          </a:p>
        </p:txBody>
      </p:sp>
      <p:graphicFrame>
        <p:nvGraphicFramePr>
          <p:cNvPr id="19460" name="Object 2"/>
          <p:cNvGraphicFramePr>
            <a:graphicFrameLocks noChangeAspect="1"/>
          </p:cNvGraphicFramePr>
          <p:nvPr/>
        </p:nvGraphicFramePr>
        <p:xfrm>
          <a:off x="1714500" y="785813"/>
          <a:ext cx="4779963" cy="1754187"/>
        </p:xfrm>
        <a:graphic>
          <a:graphicData uri="http://schemas.openxmlformats.org/presentationml/2006/ole">
            <mc:AlternateContent xmlns:mc="http://schemas.openxmlformats.org/markup-compatibility/2006">
              <mc:Choice xmlns:v="urn:schemas-microsoft-com:vml" Requires="v">
                <p:oleObj spid="_x0000_s19465" name="Equation" r:id="rId1" imgW="1384300" imgH="508000" progId="Equation.DSMT4">
                  <p:embed/>
                </p:oleObj>
              </mc:Choice>
              <mc:Fallback>
                <p:oleObj name="Equation" r:id="rId1" imgW="1384300" imgH="508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785813"/>
                        <a:ext cx="477996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500313"/>
            <a:ext cx="682307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nvGraphicFramePr>
        <p:xfrm>
          <a:off x="6286500" y="1285875"/>
          <a:ext cx="2673350" cy="428625"/>
        </p:xfrm>
        <a:graphic>
          <a:graphicData uri="http://schemas.openxmlformats.org/presentationml/2006/ole">
            <mc:AlternateContent xmlns:mc="http://schemas.openxmlformats.org/markup-compatibility/2006">
              <mc:Choice xmlns:v="urn:schemas-microsoft-com:vml" Requires="v">
                <p:oleObj spid="_x0000_s19466" name="Equation" r:id="rId4" imgW="1345565" imgH="215900" progId="Equation.DSMT4">
                  <p:embed/>
                </p:oleObj>
              </mc:Choice>
              <mc:Fallback>
                <p:oleObj name="Equation" r:id="rId4" imgW="1345565" imgH="2159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0" y="1285875"/>
                        <a:ext cx="26733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down)">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483" name="矩形 3"/>
          <p:cNvSpPr>
            <a:spLocks noChangeArrowheads="1"/>
          </p:cNvSpPr>
          <p:nvPr/>
        </p:nvSpPr>
        <p:spPr bwMode="auto">
          <a:xfrm>
            <a:off x="0" y="142875"/>
            <a:ext cx="682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latin typeface="Calibri" panose="020F0502020204030204" pitchFamily="34" charset="0"/>
                <a:ea typeface="幼圆" panose="02010509060101010101" pitchFamily="49" charset="-122"/>
              </a:rPr>
              <a:t> </a:t>
            </a:r>
            <a:r>
              <a:rPr lang="zh-CN" altLang="en-US" sz="3200" b="1">
                <a:solidFill>
                  <a:srgbClr val="FF0000"/>
                </a:solidFill>
                <a:latin typeface="Calibri" panose="020F0502020204030204" pitchFamily="34" charset="0"/>
                <a:ea typeface="幼圆" panose="02010509060101010101" pitchFamily="49" charset="-122"/>
              </a:rPr>
              <a:t>极小值点落在可行域外（包含边界）</a:t>
            </a:r>
            <a:endParaRPr lang="zh-CN" altLang="en-US" sz="3200">
              <a:solidFill>
                <a:srgbClr val="FF0000"/>
              </a:solidFill>
              <a:latin typeface="Calibri" panose="020F0502020204030204" pitchFamily="34" charset="0"/>
              <a:ea typeface="幼圆" panose="02010509060101010101" pitchFamily="49" charset="-122"/>
            </a:endParaRPr>
          </a:p>
        </p:txBody>
      </p:sp>
      <p:graphicFrame>
        <p:nvGraphicFramePr>
          <p:cNvPr id="20484" name="Object 1"/>
          <p:cNvGraphicFramePr>
            <a:graphicFrameLocks noChangeAspect="1"/>
          </p:cNvGraphicFramePr>
          <p:nvPr/>
        </p:nvGraphicFramePr>
        <p:xfrm>
          <a:off x="1928813" y="928688"/>
          <a:ext cx="5281612" cy="1350962"/>
        </p:xfrm>
        <a:graphic>
          <a:graphicData uri="http://schemas.openxmlformats.org/presentationml/2006/ole">
            <mc:AlternateContent xmlns:mc="http://schemas.openxmlformats.org/markup-compatibility/2006">
              <mc:Choice xmlns:v="urn:schemas-microsoft-com:vml" Requires="v">
                <p:oleObj spid="_x0000_s20488" name="Equation" r:id="rId1" imgW="2184400" imgH="558800" progId="Equation.DSMT4">
                  <p:embed/>
                </p:oleObj>
              </mc:Choice>
              <mc:Fallback>
                <p:oleObj name="Equation" r:id="rId1" imgW="2184400" imgH="5588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928688"/>
                        <a:ext cx="5281612"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286000"/>
            <a:ext cx="66230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矩形 5"/>
          <p:cNvSpPr>
            <a:spLocks noChangeArrowheads="1"/>
          </p:cNvSpPr>
          <p:nvPr/>
        </p:nvSpPr>
        <p:spPr bwMode="auto">
          <a:xfrm>
            <a:off x="7215188" y="857250"/>
            <a:ext cx="17145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latin typeface="Calibri" panose="020F0502020204030204" pitchFamily="34" charset="0"/>
                <a:ea typeface="幼圆" panose="02010509060101010101" pitchFamily="49" charset="-122"/>
              </a:rPr>
              <a:t>对于</a:t>
            </a:r>
            <a:r>
              <a:rPr lang="en-US" altLang="zh-CN" sz="2000">
                <a:latin typeface="Calibri" panose="020F0502020204030204" pitchFamily="34" charset="0"/>
                <a:ea typeface="幼圆" panose="02010509060101010101" pitchFamily="49" charset="-122"/>
              </a:rPr>
              <a:t>f(x)</a:t>
            </a:r>
            <a:r>
              <a:rPr lang="zh-CN" altLang="en-US" sz="2000">
                <a:latin typeface="Calibri" panose="020F0502020204030204" pitchFamily="34" charset="0"/>
                <a:ea typeface="幼圆" panose="02010509060101010101" pitchFamily="49" charset="-122"/>
              </a:rPr>
              <a:t>而言要沿着</a:t>
            </a:r>
            <a:r>
              <a:rPr lang="en-US" altLang="zh-CN" sz="2000">
                <a:latin typeface="Calibri" panose="020F0502020204030204" pitchFamily="34" charset="0"/>
                <a:ea typeface="幼圆" panose="02010509060101010101" pitchFamily="49" charset="-122"/>
              </a:rPr>
              <a:t>f(x)</a:t>
            </a:r>
            <a:r>
              <a:rPr lang="zh-CN" altLang="en-US" sz="2000">
                <a:latin typeface="Calibri" panose="020F0502020204030204" pitchFamily="34" charset="0"/>
                <a:ea typeface="幼圆" panose="02010509060101010101" pitchFamily="49" charset="-122"/>
              </a:rPr>
              <a:t>的负梯度方向走，才能走到极小值点，如下图的</a:t>
            </a:r>
            <a:r>
              <a:rPr lang="zh-CN" altLang="en-US" sz="2000">
                <a:solidFill>
                  <a:srgbClr val="0000FF"/>
                </a:solidFill>
                <a:latin typeface="Calibri" panose="020F0502020204030204" pitchFamily="34" charset="0"/>
                <a:ea typeface="幼圆" panose="02010509060101010101" pitchFamily="49" charset="-122"/>
              </a:rPr>
              <a:t>蓝色</a:t>
            </a:r>
            <a:r>
              <a:rPr lang="zh-CN" altLang="en-US" sz="2000">
                <a:latin typeface="Calibri" panose="020F0502020204030204" pitchFamily="34" charset="0"/>
                <a:ea typeface="幼圆" panose="02010509060101010101" pitchFamily="49" charset="-122"/>
              </a:rPr>
              <a:t>箭头。</a:t>
            </a:r>
            <a:endParaRPr lang="zh-CN" altLang="en-US" sz="2000">
              <a:latin typeface="Calibri" panose="020F0502020204030204" pitchFamily="34" charset="0"/>
              <a:ea typeface="幼圆" panose="02010509060101010101" pitchFamily="49" charset="-122"/>
            </a:endParaRPr>
          </a:p>
          <a:p>
            <a:r>
              <a:rPr lang="zh-CN" altLang="en-US" sz="2000">
                <a:latin typeface="Calibri" panose="020F0502020204030204" pitchFamily="34" charset="0"/>
                <a:ea typeface="幼圆" panose="02010509060101010101" pitchFamily="49" charset="-122"/>
              </a:rPr>
              <a:t>这个时候</a:t>
            </a:r>
            <a:r>
              <a:rPr lang="en-US" altLang="zh-CN" sz="2000">
                <a:latin typeface="Calibri" panose="020F0502020204030204" pitchFamily="34" charset="0"/>
                <a:ea typeface="幼圆" panose="02010509060101010101" pitchFamily="49" charset="-122"/>
              </a:rPr>
              <a:t>g(x)</a:t>
            </a:r>
            <a:r>
              <a:rPr lang="zh-CN" altLang="en-US" sz="2000">
                <a:latin typeface="Calibri" panose="020F0502020204030204" pitchFamily="34" charset="0"/>
                <a:ea typeface="幼圆" panose="02010509060101010101" pitchFamily="49" charset="-122"/>
              </a:rPr>
              <a:t>的梯度往区域外发散，如下图</a:t>
            </a:r>
            <a:r>
              <a:rPr lang="zh-CN" altLang="en-US" sz="2000">
                <a:solidFill>
                  <a:srgbClr val="FF0000"/>
                </a:solidFill>
                <a:latin typeface="Calibri" panose="020F0502020204030204" pitchFamily="34" charset="0"/>
                <a:ea typeface="幼圆" panose="02010509060101010101" pitchFamily="49" charset="-122"/>
              </a:rPr>
              <a:t>红色</a:t>
            </a:r>
            <a:r>
              <a:rPr lang="zh-CN" altLang="en-US" sz="2000">
                <a:latin typeface="Calibri" panose="020F0502020204030204" pitchFamily="34" charset="0"/>
                <a:ea typeface="幼圆" panose="02010509060101010101" pitchFamily="49" charset="-122"/>
              </a:rPr>
              <a:t>箭头。</a:t>
            </a:r>
            <a:endParaRPr lang="zh-CN" altLang="en-US" sz="2000">
              <a:latin typeface="Calibri" panose="020F0502020204030204" pitchFamily="34" charset="0"/>
              <a:ea typeface="幼圆" panose="02010509060101010101" pitchFamily="49" charset="-122"/>
            </a:endParaRPr>
          </a:p>
          <a:p>
            <a:r>
              <a:rPr lang="zh-CN" altLang="en-US" sz="2000">
                <a:latin typeface="Calibri" panose="020F0502020204030204" pitchFamily="34" charset="0"/>
                <a:ea typeface="幼圆" panose="02010509060101010101" pitchFamily="49" charset="-122"/>
              </a:rPr>
              <a:t>显然，走到极小值点的时候，</a:t>
            </a:r>
            <a:r>
              <a:rPr lang="en-US" altLang="zh-CN" sz="2000">
                <a:latin typeface="Calibri" panose="020F0502020204030204" pitchFamily="34" charset="0"/>
                <a:ea typeface="幼圆" panose="02010509060101010101" pitchFamily="49" charset="-122"/>
              </a:rPr>
              <a:t>g(x)</a:t>
            </a:r>
            <a:r>
              <a:rPr lang="zh-CN" altLang="en-US" sz="2000">
                <a:latin typeface="Calibri" panose="020F0502020204030204" pitchFamily="34" charset="0"/>
                <a:ea typeface="幼圆" panose="02010509060101010101" pitchFamily="49" charset="-122"/>
              </a:rPr>
              <a:t>的梯度和</a:t>
            </a:r>
            <a:r>
              <a:rPr lang="en-US" altLang="zh-CN" sz="2000">
                <a:latin typeface="Calibri" panose="020F0502020204030204" pitchFamily="34" charset="0"/>
                <a:ea typeface="幼圆" panose="02010509060101010101" pitchFamily="49" charset="-122"/>
              </a:rPr>
              <a:t>f(x)</a:t>
            </a:r>
            <a:r>
              <a:rPr lang="zh-CN" altLang="en-US" sz="2000">
                <a:latin typeface="Calibri" panose="020F0502020204030204" pitchFamily="34" charset="0"/>
                <a:ea typeface="幼圆" panose="02010509060101010101" pitchFamily="49" charset="-122"/>
              </a:rPr>
              <a:t>的负梯度同向。因为极小值点在边界上，这个时候</a:t>
            </a:r>
            <a:r>
              <a:rPr lang="en-US" altLang="zh-CN" sz="2000">
                <a:latin typeface="Calibri" panose="020F0502020204030204" pitchFamily="34" charset="0"/>
                <a:ea typeface="幼圆" panose="02010509060101010101" pitchFamily="49" charset="-122"/>
              </a:rPr>
              <a:t>g(x)</a:t>
            </a:r>
            <a:r>
              <a:rPr lang="zh-CN" altLang="en-US" sz="2000">
                <a:latin typeface="Calibri" panose="020F0502020204030204" pitchFamily="34" charset="0"/>
                <a:ea typeface="幼圆" panose="02010509060101010101" pitchFamily="49" charset="-122"/>
              </a:rPr>
              <a:t>等于</a:t>
            </a:r>
            <a:r>
              <a:rPr lang="en-US" altLang="zh-CN" sz="2000">
                <a:latin typeface="Calibri" panose="020F0502020204030204" pitchFamily="34" charset="0"/>
                <a:ea typeface="幼圆" panose="02010509060101010101" pitchFamily="49" charset="-122"/>
              </a:rPr>
              <a:t>0</a:t>
            </a:r>
            <a:endParaRPr lang="en-US" altLang="zh-CN" sz="2000">
              <a:latin typeface="Calibri" panose="020F0502020204030204" pitchFamily="34" charset="0"/>
              <a:ea typeface="幼圆" panose="02010509060101010101"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929188"/>
            <a:ext cx="9144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0"/>
            <a:ext cx="6929438"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531" name="矩形 3"/>
          <p:cNvSpPr>
            <a:spLocks noChangeArrowheads="1"/>
          </p:cNvSpPr>
          <p:nvPr/>
        </p:nvSpPr>
        <p:spPr bwMode="auto">
          <a:xfrm>
            <a:off x="71438" y="1214438"/>
            <a:ext cx="878681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latin typeface="Calibri" panose="020F0502020204030204" pitchFamily="34" charset="0"/>
                <a:ea typeface="幼圆" panose="02010509060101010101" pitchFamily="49" charset="-122"/>
              </a:rPr>
              <a:t>极小值点落在可行域</a:t>
            </a:r>
            <a:r>
              <a:rPr lang="zh-CN" altLang="en-US" sz="3200">
                <a:solidFill>
                  <a:srgbClr val="FF0000"/>
                </a:solidFill>
                <a:latin typeface="Calibri" panose="020F0502020204030204" pitchFamily="34" charset="0"/>
                <a:ea typeface="幼圆" panose="02010509060101010101" pitchFamily="49" charset="-122"/>
              </a:rPr>
              <a:t>内</a:t>
            </a:r>
            <a:r>
              <a:rPr lang="zh-CN" altLang="en-US" sz="3200">
                <a:latin typeface="Calibri" panose="020F0502020204030204" pitchFamily="34" charset="0"/>
                <a:ea typeface="幼圆" panose="02010509060101010101" pitchFamily="49" charset="-122"/>
              </a:rPr>
              <a:t>（不包含边界）：这个时候可行域的限制不起作用，相当于没有约束，直接</a:t>
            </a:r>
            <a:r>
              <a:rPr lang="en-US" altLang="zh-CN" sz="3200">
                <a:latin typeface="Calibri" panose="020F0502020204030204" pitchFamily="34" charset="0"/>
                <a:ea typeface="幼圆" panose="02010509060101010101" pitchFamily="49" charset="-122"/>
              </a:rPr>
              <a:t>f(x)</a:t>
            </a:r>
            <a:r>
              <a:rPr lang="zh-CN" altLang="en-US" sz="3200">
                <a:latin typeface="Calibri" panose="020F0502020204030204" pitchFamily="34" charset="0"/>
                <a:ea typeface="幼圆" panose="02010509060101010101" pitchFamily="49" charset="-122"/>
              </a:rPr>
              <a:t>的梯度等于</a:t>
            </a:r>
            <a:r>
              <a:rPr lang="en-US" altLang="zh-CN" sz="3200">
                <a:latin typeface="Calibri" panose="020F0502020204030204" pitchFamily="34" charset="0"/>
                <a:ea typeface="幼圆" panose="02010509060101010101" pitchFamily="49" charset="-122"/>
              </a:rPr>
              <a:t>0</a:t>
            </a:r>
            <a:r>
              <a:rPr lang="zh-CN" altLang="en-US" sz="3200">
                <a:latin typeface="Calibri" panose="020F0502020204030204" pitchFamily="34" charset="0"/>
                <a:ea typeface="幼圆" panose="02010509060101010101" pitchFamily="49" charset="-122"/>
              </a:rPr>
              <a:t>求解，这个时候</a:t>
            </a:r>
            <a:r>
              <a:rPr lang="en-US" altLang="zh-CN" sz="3200">
                <a:latin typeface="Calibri" panose="020F0502020204030204" pitchFamily="34" charset="0"/>
                <a:ea typeface="幼圆" panose="02010509060101010101" pitchFamily="49" charset="-122"/>
              </a:rPr>
              <a:t>g(x</a:t>
            </a:r>
            <a:r>
              <a:rPr lang="zh-CN" altLang="en-US" sz="3200">
                <a:latin typeface="Calibri" panose="020F0502020204030204" pitchFamily="34" charset="0"/>
                <a:ea typeface="幼圆" panose="02010509060101010101" pitchFamily="49" charset="-122"/>
              </a:rPr>
              <a:t>极小值点</a:t>
            </a:r>
            <a:r>
              <a:rPr lang="en-US" altLang="zh-CN" sz="3200">
                <a:latin typeface="Calibri" panose="020F0502020204030204" pitchFamily="34" charset="0"/>
                <a:ea typeface="幼圆" panose="02010509060101010101" pitchFamily="49" charset="-122"/>
              </a:rPr>
              <a:t>)&lt;0</a:t>
            </a:r>
            <a:r>
              <a:rPr lang="zh-CN" altLang="en-US" sz="3200">
                <a:latin typeface="Calibri" panose="020F0502020204030204" pitchFamily="34" charset="0"/>
                <a:ea typeface="幼圆" panose="02010509060101010101" pitchFamily="49" charset="-122"/>
              </a:rPr>
              <a:t>（因为落在可行域内）。</a:t>
            </a:r>
            <a:endParaRPr lang="zh-CN" altLang="en-US" sz="3200">
              <a:latin typeface="Calibri" panose="020F0502020204030204" pitchFamily="34" charset="0"/>
              <a:ea typeface="幼圆" panose="02010509060101010101" pitchFamily="49" charset="-122"/>
            </a:endParaRPr>
          </a:p>
          <a:p>
            <a:r>
              <a:rPr lang="zh-CN" altLang="en-US" sz="3200">
                <a:latin typeface="Calibri" panose="020F0502020204030204" pitchFamily="34" charset="0"/>
                <a:ea typeface="幼圆" panose="02010509060101010101" pitchFamily="49" charset="-122"/>
              </a:rPr>
              <a:t>极小值点落在可行域</a:t>
            </a:r>
            <a:r>
              <a:rPr lang="zh-CN" altLang="en-US" sz="3200">
                <a:solidFill>
                  <a:srgbClr val="FF0000"/>
                </a:solidFill>
                <a:latin typeface="Calibri" panose="020F0502020204030204" pitchFamily="34" charset="0"/>
                <a:ea typeface="幼圆" panose="02010509060101010101" pitchFamily="49" charset="-122"/>
              </a:rPr>
              <a:t>外</a:t>
            </a:r>
            <a:r>
              <a:rPr lang="zh-CN" altLang="en-US" sz="3200">
                <a:latin typeface="Calibri" panose="020F0502020204030204" pitchFamily="34" charset="0"/>
                <a:ea typeface="幼圆" panose="02010509060101010101" pitchFamily="49" charset="-122"/>
              </a:rPr>
              <a:t>（包含边界）：可行域的限制起作用，极小值点应该落在可行域边界上即</a:t>
            </a:r>
            <a:r>
              <a:rPr lang="en-US" altLang="zh-CN" sz="3200">
                <a:latin typeface="Calibri" panose="020F0502020204030204" pitchFamily="34" charset="0"/>
                <a:ea typeface="幼圆" panose="02010509060101010101" pitchFamily="49" charset="-122"/>
              </a:rPr>
              <a:t>g(x)=0</a:t>
            </a:r>
            <a:r>
              <a:rPr lang="zh-CN" altLang="en-US" sz="3200">
                <a:latin typeface="Calibri" panose="020F0502020204030204" pitchFamily="34" charset="0"/>
                <a:ea typeface="幼圆" panose="02010509060101010101" pitchFamily="49" charset="-122"/>
              </a:rPr>
              <a:t>，类似于等值约束，此时有</a:t>
            </a:r>
            <a:r>
              <a:rPr lang="en-US" altLang="zh-CN" sz="3200">
                <a:latin typeface="Calibri" panose="020F0502020204030204" pitchFamily="34" charset="0"/>
                <a:ea typeface="幼圆" panose="02010509060101010101" pitchFamily="49" charset="-122"/>
              </a:rPr>
              <a:t>g(x)</a:t>
            </a:r>
            <a:r>
              <a:rPr lang="zh-CN" altLang="en-US" sz="3200">
                <a:latin typeface="Calibri" panose="020F0502020204030204" pitchFamily="34" charset="0"/>
                <a:ea typeface="幼圆" panose="02010509060101010101" pitchFamily="49" charset="-122"/>
              </a:rPr>
              <a:t>的梯度和</a:t>
            </a:r>
            <a:r>
              <a:rPr lang="en-US" altLang="zh-CN" sz="3200">
                <a:latin typeface="Calibri" panose="020F0502020204030204" pitchFamily="34" charset="0"/>
                <a:ea typeface="幼圆" panose="02010509060101010101" pitchFamily="49" charset="-122"/>
              </a:rPr>
              <a:t>f(x)</a:t>
            </a:r>
            <a:r>
              <a:rPr lang="zh-CN" altLang="en-US" sz="3200">
                <a:latin typeface="Calibri" panose="020F0502020204030204" pitchFamily="34" charset="0"/>
                <a:ea typeface="幼圆" panose="02010509060101010101" pitchFamily="49" charset="-122"/>
              </a:rPr>
              <a:t>的负梯度同向。</a:t>
            </a:r>
            <a:endParaRPr lang="zh-CN" altLang="en-US" sz="3200">
              <a:latin typeface="Calibri" panose="020F0502020204030204" pitchFamily="34" charset="0"/>
              <a:ea typeface="幼圆" panose="02010509060101010101" pitchFamily="49" charset="-122"/>
            </a:endParaRPr>
          </a:p>
        </p:txBody>
      </p:sp>
      <p:sp>
        <p:nvSpPr>
          <p:cNvPr id="22532" name="矩形 4"/>
          <p:cNvSpPr>
            <a:spLocks noChangeArrowheads="1"/>
          </p:cNvSpPr>
          <p:nvPr/>
        </p:nvSpPr>
        <p:spPr bwMode="auto">
          <a:xfrm>
            <a:off x="0" y="0"/>
            <a:ext cx="1285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FF0000"/>
                </a:solidFill>
                <a:latin typeface="Calibri" panose="020F0502020204030204" pitchFamily="34" charset="0"/>
                <a:ea typeface="幼圆" panose="02010509060101010101" pitchFamily="49" charset="-122"/>
              </a:rPr>
              <a:t>总结</a:t>
            </a:r>
            <a:endParaRPr lang="zh-CN" altLang="en-US" sz="3600">
              <a:solidFill>
                <a:srgbClr val="FF0000"/>
              </a:solidFill>
              <a:latin typeface="Calibri" panose="020F0502020204030204" pitchFamily="34" charset="0"/>
              <a:ea typeface="幼圆" panose="020105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355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85813"/>
            <a:ext cx="91440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3"/>
          <p:cNvSpPr>
            <a:spLocks noChangeArrowheads="1"/>
          </p:cNvSpPr>
          <p:nvPr/>
        </p:nvSpPr>
        <p:spPr bwMode="auto">
          <a:xfrm>
            <a:off x="0" y="0"/>
            <a:ext cx="1285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FF0000"/>
                </a:solidFill>
                <a:latin typeface="Calibri" panose="020F0502020204030204" pitchFamily="34" charset="0"/>
                <a:ea typeface="幼圆" panose="02010509060101010101" pitchFamily="49" charset="-122"/>
              </a:rPr>
              <a:t>总结</a:t>
            </a:r>
            <a:endParaRPr lang="zh-CN" altLang="en-US" sz="3600">
              <a:solidFill>
                <a:srgbClr val="FF0000"/>
              </a:solidFill>
              <a:latin typeface="Calibri" panose="020F0502020204030204" pitchFamily="34" charset="0"/>
              <a:ea typeface="幼圆" panose="02010509060101010101" pitchFamily="49" charset="-122"/>
            </a:endParaRPr>
          </a:p>
        </p:txBody>
      </p:sp>
      <p:sp>
        <p:nvSpPr>
          <p:cNvPr id="23557" name="矩形 4"/>
          <p:cNvSpPr>
            <a:spLocks noChangeArrowheads="1"/>
          </p:cNvSpPr>
          <p:nvPr/>
        </p:nvSpPr>
        <p:spPr bwMode="auto">
          <a:xfrm>
            <a:off x="214313" y="5000625"/>
            <a:ext cx="8929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Calibri" panose="020F0502020204030204" pitchFamily="34" charset="0"/>
                <a:ea typeface="幼圆" panose="02010509060101010101" pitchFamily="49" charset="-122"/>
              </a:rPr>
              <a:t>对于不等式约束的优化，需要满足三个条件，满足这三个条件的解</a:t>
            </a:r>
            <a:r>
              <a:rPr lang="en-US" altLang="zh-CN" sz="2400">
                <a:latin typeface="Calibri" panose="020F0502020204030204" pitchFamily="34" charset="0"/>
                <a:ea typeface="幼圆" panose="02010509060101010101" pitchFamily="49" charset="-122"/>
              </a:rPr>
              <a:t>x*</a:t>
            </a:r>
            <a:r>
              <a:rPr lang="zh-CN" altLang="en-US" sz="2400">
                <a:solidFill>
                  <a:srgbClr val="FF0000"/>
                </a:solidFill>
                <a:latin typeface="Calibri" panose="020F0502020204030204" pitchFamily="34" charset="0"/>
                <a:ea typeface="幼圆" panose="02010509060101010101" pitchFamily="49" charset="-122"/>
              </a:rPr>
              <a:t>可能</a:t>
            </a:r>
            <a:r>
              <a:rPr lang="zh-CN" altLang="en-US" sz="2400">
                <a:latin typeface="Calibri" panose="020F0502020204030204" pitchFamily="34" charset="0"/>
                <a:ea typeface="幼圆" panose="02010509060101010101" pitchFamily="49" charset="-122"/>
              </a:rPr>
              <a:t>的极小值点。</a:t>
            </a:r>
            <a:endParaRPr lang="zh-CN" altLang="en-US" sz="2400">
              <a:latin typeface="Calibri" panose="020F0502020204030204" pitchFamily="34" charset="0"/>
              <a:ea typeface="幼圆" panose="02010509060101010101" pitchFamily="49" charset="-122"/>
            </a:endParaRPr>
          </a:p>
          <a:p>
            <a:r>
              <a:rPr lang="zh-CN" altLang="en-US" sz="2400">
                <a:latin typeface="Calibri" panose="020F0502020204030204" pitchFamily="34" charset="0"/>
                <a:ea typeface="幼圆" panose="02010509060101010101" pitchFamily="49" charset="-122"/>
              </a:rPr>
              <a:t>这三个条件就是著名的</a:t>
            </a:r>
            <a:r>
              <a:rPr lang="en-US" altLang="zh-CN" sz="2400" b="1">
                <a:solidFill>
                  <a:srgbClr val="FF0000"/>
                </a:solidFill>
                <a:latin typeface="Calibri" panose="020F0502020204030204" pitchFamily="34" charset="0"/>
                <a:ea typeface="幼圆" panose="02010509060101010101" pitchFamily="49" charset="-122"/>
              </a:rPr>
              <a:t>KKT</a:t>
            </a:r>
            <a:r>
              <a:rPr lang="zh-CN" altLang="en-US" sz="2400" b="1">
                <a:latin typeface="Calibri" panose="020F0502020204030204" pitchFamily="34" charset="0"/>
                <a:ea typeface="幼圆" panose="02010509060101010101" pitchFamily="49" charset="-122"/>
              </a:rPr>
              <a:t>条件</a:t>
            </a:r>
            <a:r>
              <a:rPr lang="zh-CN" altLang="en-US" sz="2400">
                <a:latin typeface="Calibri" panose="020F0502020204030204" pitchFamily="34" charset="0"/>
                <a:ea typeface="幼圆" panose="02010509060101010101" pitchFamily="49" charset="-122"/>
              </a:rPr>
              <a:t>，它整合了上面两种情况的条件。</a:t>
            </a:r>
            <a:endParaRPr lang="zh-CN" altLang="en-US" sz="2400">
              <a:latin typeface="Calibri" panose="020F0502020204030204" pitchFamily="34" charset="0"/>
              <a:ea typeface="幼圆" panose="020105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579" name="矩形 3"/>
          <p:cNvSpPr>
            <a:spLocks noChangeArrowheads="1"/>
          </p:cNvSpPr>
          <p:nvPr/>
        </p:nvSpPr>
        <p:spPr bwMode="auto">
          <a:xfrm>
            <a:off x="142875" y="928688"/>
            <a:ext cx="87153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latin typeface="Calibri" panose="020F0502020204030204" pitchFamily="34" charset="0"/>
                <a:ea typeface="幼圆" panose="02010509060101010101" pitchFamily="49" charset="-122"/>
              </a:rPr>
              <a:t>优化问题是</a:t>
            </a:r>
            <a:r>
              <a:rPr lang="zh-CN" altLang="en-US" sz="3600" b="1">
                <a:solidFill>
                  <a:srgbClr val="FF0000"/>
                </a:solidFill>
                <a:latin typeface="Calibri" panose="020F0502020204030204" pitchFamily="34" charset="0"/>
                <a:ea typeface="幼圆" panose="02010509060101010101" pitchFamily="49" charset="-122"/>
              </a:rPr>
              <a:t>凸优化</a:t>
            </a:r>
            <a:r>
              <a:rPr lang="zh-CN" altLang="en-US" sz="3600" b="1">
                <a:latin typeface="Calibri" panose="020F0502020204030204" pitchFamily="34" charset="0"/>
                <a:ea typeface="幼圆" panose="02010509060101010101" pitchFamily="49" charset="-122"/>
              </a:rPr>
              <a:t>的话，</a:t>
            </a:r>
            <a:r>
              <a:rPr lang="en-US" altLang="zh-CN" sz="3600" b="1">
                <a:latin typeface="Calibri" panose="020F0502020204030204" pitchFamily="34" charset="0"/>
                <a:ea typeface="幼圆" panose="02010509060101010101" pitchFamily="49" charset="-122"/>
              </a:rPr>
              <a:t>KKT</a:t>
            </a:r>
            <a:r>
              <a:rPr lang="zh-CN" altLang="en-US" sz="3600" b="1">
                <a:latin typeface="Calibri" panose="020F0502020204030204" pitchFamily="34" charset="0"/>
                <a:ea typeface="幼圆" panose="02010509060101010101" pitchFamily="49" charset="-122"/>
              </a:rPr>
              <a:t>条件就是极小值点（而且是全局极小）存在的充要条件。</a:t>
            </a:r>
            <a:endParaRPr lang="zh-CN" altLang="en-US" sz="3600">
              <a:latin typeface="Calibri" panose="020F0502020204030204" pitchFamily="34" charset="0"/>
              <a:ea typeface="幼圆" panose="02010509060101010101" pitchFamily="49" charset="-122"/>
            </a:endParaRPr>
          </a:p>
          <a:p>
            <a:r>
              <a:rPr lang="zh-CN" altLang="en-US" sz="3600" b="1">
                <a:solidFill>
                  <a:srgbClr val="FF0000"/>
                </a:solidFill>
                <a:latin typeface="Calibri" panose="020F0502020204030204" pitchFamily="34" charset="0"/>
                <a:ea typeface="幼圆" panose="02010509060101010101" pitchFamily="49" charset="-122"/>
              </a:rPr>
              <a:t>不是</a:t>
            </a:r>
            <a:r>
              <a:rPr lang="zh-CN" altLang="en-US" sz="3600" b="1">
                <a:solidFill>
                  <a:srgbClr val="0000FF"/>
                </a:solidFill>
                <a:latin typeface="Calibri" panose="020F0502020204030204" pitchFamily="34" charset="0"/>
                <a:ea typeface="幼圆" panose="02010509060101010101" pitchFamily="49" charset="-122"/>
              </a:rPr>
              <a:t>凸优化</a:t>
            </a:r>
            <a:r>
              <a:rPr lang="zh-CN" altLang="en-US" sz="3600" b="1">
                <a:latin typeface="Calibri" panose="020F0502020204030204" pitchFamily="34" charset="0"/>
                <a:ea typeface="幼圆" panose="02010509060101010101" pitchFamily="49" charset="-122"/>
              </a:rPr>
              <a:t>的话，</a:t>
            </a:r>
            <a:r>
              <a:rPr lang="en-US" altLang="zh-CN" sz="3600" b="1">
                <a:latin typeface="Calibri" panose="020F0502020204030204" pitchFamily="34" charset="0"/>
                <a:ea typeface="幼圆" panose="02010509060101010101" pitchFamily="49" charset="-122"/>
              </a:rPr>
              <a:t>KKT</a:t>
            </a:r>
            <a:r>
              <a:rPr lang="zh-CN" altLang="en-US" sz="3600" b="1">
                <a:latin typeface="Calibri" panose="020F0502020204030204" pitchFamily="34" charset="0"/>
                <a:ea typeface="幼圆" panose="02010509060101010101" pitchFamily="49" charset="-122"/>
              </a:rPr>
              <a:t>条件只是极小值点的必要条件，不是充分条件，</a:t>
            </a:r>
            <a:r>
              <a:rPr lang="en-US" altLang="zh-CN" sz="3600" b="1">
                <a:latin typeface="Calibri" panose="020F0502020204030204" pitchFamily="34" charset="0"/>
                <a:ea typeface="幼圆" panose="02010509060101010101" pitchFamily="49" charset="-122"/>
              </a:rPr>
              <a:t>KKT</a:t>
            </a:r>
            <a:r>
              <a:rPr lang="zh-CN" altLang="en-US" sz="3600" b="1">
                <a:latin typeface="Calibri" panose="020F0502020204030204" pitchFamily="34" charset="0"/>
                <a:ea typeface="幼圆" panose="02010509060101010101" pitchFamily="49" charset="-122"/>
              </a:rPr>
              <a:t>点是驻点，是可能的极值点。也就是说，就算求得的满足</a:t>
            </a:r>
            <a:r>
              <a:rPr lang="en-US" altLang="zh-CN" sz="3600" b="1">
                <a:latin typeface="Calibri" panose="020F0502020204030204" pitchFamily="34" charset="0"/>
                <a:ea typeface="幼圆" panose="02010509060101010101" pitchFamily="49" charset="-122"/>
              </a:rPr>
              <a:t>KKT</a:t>
            </a:r>
            <a:r>
              <a:rPr lang="zh-CN" altLang="en-US" sz="3600" b="1">
                <a:latin typeface="Calibri" panose="020F0502020204030204" pitchFamily="34" charset="0"/>
                <a:ea typeface="幼圆" panose="02010509060101010101" pitchFamily="49" charset="-122"/>
              </a:rPr>
              <a:t>条件的点，也</a:t>
            </a:r>
            <a:r>
              <a:rPr lang="zh-CN" altLang="en-US" sz="3600" b="1">
                <a:solidFill>
                  <a:srgbClr val="0000FF"/>
                </a:solidFill>
                <a:latin typeface="Calibri" panose="020F0502020204030204" pitchFamily="34" charset="0"/>
                <a:ea typeface="幼圆" panose="02010509060101010101" pitchFamily="49" charset="-122"/>
              </a:rPr>
              <a:t>不一定</a:t>
            </a:r>
            <a:r>
              <a:rPr lang="zh-CN" altLang="en-US" sz="3600" b="1">
                <a:latin typeface="Calibri" panose="020F0502020204030204" pitchFamily="34" charset="0"/>
                <a:ea typeface="幼圆" panose="02010509060101010101" pitchFamily="49" charset="-122"/>
              </a:rPr>
              <a:t>是极小值点，只是说</a:t>
            </a:r>
            <a:r>
              <a:rPr lang="zh-CN" altLang="en-US" sz="3600" b="1">
                <a:solidFill>
                  <a:srgbClr val="0000FF"/>
                </a:solidFill>
                <a:latin typeface="Calibri" panose="020F0502020204030204" pitchFamily="34" charset="0"/>
                <a:ea typeface="幼圆" panose="02010509060101010101" pitchFamily="49" charset="-122"/>
              </a:rPr>
              <a:t>极小值点一定满足</a:t>
            </a:r>
            <a:r>
              <a:rPr lang="en-US" altLang="zh-CN" sz="3600" b="1">
                <a:solidFill>
                  <a:srgbClr val="0000FF"/>
                </a:solidFill>
                <a:latin typeface="Calibri" panose="020F0502020204030204" pitchFamily="34" charset="0"/>
                <a:ea typeface="幼圆" panose="02010509060101010101" pitchFamily="49" charset="-122"/>
              </a:rPr>
              <a:t>KKT</a:t>
            </a:r>
            <a:r>
              <a:rPr lang="zh-CN" altLang="en-US" sz="3600" b="1">
                <a:solidFill>
                  <a:srgbClr val="0000FF"/>
                </a:solidFill>
                <a:latin typeface="Calibri" panose="020F0502020204030204" pitchFamily="34" charset="0"/>
                <a:ea typeface="幼圆" panose="02010509060101010101" pitchFamily="49" charset="-122"/>
              </a:rPr>
              <a:t>条件</a:t>
            </a:r>
            <a:r>
              <a:rPr lang="zh-CN" altLang="en-US" sz="3600" b="1">
                <a:latin typeface="Calibri" panose="020F0502020204030204" pitchFamily="34" charset="0"/>
                <a:ea typeface="幼圆" panose="02010509060101010101" pitchFamily="49" charset="-122"/>
              </a:rPr>
              <a:t>。</a:t>
            </a:r>
            <a:endParaRPr lang="zh-CN" altLang="en-US" sz="3600">
              <a:latin typeface="Calibri" panose="020F0502020204030204" pitchFamily="34" charset="0"/>
              <a:ea typeface="幼圆" panose="02010509060101010101" pitchFamily="49" charset="-122"/>
            </a:endParaRPr>
          </a:p>
        </p:txBody>
      </p:sp>
      <p:sp>
        <p:nvSpPr>
          <p:cNvPr id="24580" name="矩形 4"/>
          <p:cNvSpPr>
            <a:spLocks noChangeArrowheads="1"/>
          </p:cNvSpPr>
          <p:nvPr/>
        </p:nvSpPr>
        <p:spPr bwMode="auto">
          <a:xfrm>
            <a:off x="142875" y="214313"/>
            <a:ext cx="2500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latin typeface="Calibri" panose="020F0502020204030204" pitchFamily="34" charset="0"/>
                <a:ea typeface="幼圆" panose="02010509060101010101" pitchFamily="49" charset="-122"/>
              </a:rPr>
              <a:t>特别注意：</a:t>
            </a:r>
            <a:endParaRPr lang="zh-CN" altLang="en-US" sz="3600">
              <a:latin typeface="Calibri" panose="020F0502020204030204" pitchFamily="34" charset="0"/>
              <a:ea typeface="幼圆" panose="020105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560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627" name="矩形 3"/>
          <p:cNvSpPr>
            <a:spLocks noChangeArrowheads="1"/>
          </p:cNvSpPr>
          <p:nvPr/>
        </p:nvSpPr>
        <p:spPr bwMode="auto">
          <a:xfrm>
            <a:off x="0" y="0"/>
            <a:ext cx="9001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FF"/>
                </a:solidFill>
                <a:latin typeface="Calibri" panose="020F0502020204030204" pitchFamily="34" charset="0"/>
                <a:ea typeface="幼圆" panose="02010509060101010101" pitchFamily="49" charset="-122"/>
              </a:rPr>
              <a:t>不是</a:t>
            </a:r>
            <a:r>
              <a:rPr lang="zh-CN" altLang="en-US" sz="2400" b="1">
                <a:latin typeface="Calibri" panose="020F0502020204030204" pitchFamily="34" charset="0"/>
                <a:ea typeface="幼圆" panose="02010509060101010101" pitchFamily="49" charset="-122"/>
              </a:rPr>
              <a:t>凸优化的话，还需要附加多一个</a:t>
            </a:r>
            <a:r>
              <a:rPr lang="zh-CN" altLang="en-US" sz="2400" b="1">
                <a:solidFill>
                  <a:srgbClr val="FF0000"/>
                </a:solidFill>
                <a:latin typeface="Calibri" panose="020F0502020204030204" pitchFamily="34" charset="0"/>
                <a:ea typeface="幼圆" panose="02010509060101010101" pitchFamily="49" charset="-122"/>
              </a:rPr>
              <a:t>正定</a:t>
            </a:r>
            <a:r>
              <a:rPr lang="zh-CN" altLang="en-US" sz="2400" b="1">
                <a:latin typeface="Calibri" panose="020F0502020204030204" pitchFamily="34" charset="0"/>
                <a:ea typeface="幼圆" panose="02010509060101010101" pitchFamily="49" charset="-122"/>
              </a:rPr>
              <a:t>的条件才能变成充要条件，如下图所示。</a:t>
            </a:r>
            <a:endParaRPr lang="zh-CN" altLang="en-US" sz="2400">
              <a:latin typeface="Calibri" panose="020F0502020204030204" pitchFamily="34" charset="0"/>
              <a:ea typeface="幼圆" panose="02010509060101010101" pitchFamily="49" charset="-122"/>
            </a:endParaRPr>
          </a:p>
          <a:p>
            <a:br>
              <a:rPr lang="zh-CN" altLang="en-US">
                <a:latin typeface="Calibri" panose="020F0502020204030204" pitchFamily="34" charset="0"/>
                <a:ea typeface="幼圆" panose="02010509060101010101" pitchFamily="49" charset="-122"/>
              </a:rPr>
            </a:br>
            <a:endParaRPr lang="zh-CN" altLang="en-US">
              <a:latin typeface="Calibri" panose="020F0502020204030204" pitchFamily="34" charset="0"/>
              <a:ea typeface="幼圆" panose="02010509060101010101" pitchFamily="49" charset="-122"/>
            </a:endParaRPr>
          </a:p>
        </p:txBody>
      </p:sp>
      <p:pic>
        <p:nvPicPr>
          <p:cNvPr id="266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57250"/>
            <a:ext cx="9144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6045" y="381000"/>
            <a:ext cx="7886700" cy="777875"/>
          </a:xfrm>
        </p:spPr>
        <p:txBody>
          <a:bodyPr/>
          <a:lstStyle/>
          <a:p>
            <a:pPr eaLnBrk="1" fontAlgn="auto" hangingPunct="1">
              <a:spcAft>
                <a:spcPts val="0"/>
              </a:spcAft>
              <a:defRPr/>
            </a:pPr>
            <a:r>
              <a:rPr lang="zh-CN" altLang="en-US" dirty="0" smtClean="0"/>
              <a:t>目录</a:t>
            </a:r>
            <a:endParaRPr lang="zh-CN" altLang="en-US" dirty="0" smtClean="0"/>
          </a:p>
        </p:txBody>
      </p:sp>
      <p:sp>
        <p:nvSpPr>
          <p:cNvPr id="3" name="内容占位符 2"/>
          <p:cNvSpPr>
            <a:spLocks noGrp="1"/>
          </p:cNvSpPr>
          <p:nvPr>
            <p:ph idx="4294967295"/>
          </p:nvPr>
        </p:nvSpPr>
        <p:spPr>
          <a:xfrm>
            <a:off x="0" y="1158875"/>
            <a:ext cx="8616950" cy="4930775"/>
          </a:xfrm>
        </p:spPr>
        <p:txBody>
          <a:bodyPr rtlCol="0">
            <a:normAutofit fontScale="90000" lnSpcReduction="20000"/>
          </a:bodyPr>
          <a:lstStyle/>
          <a:p>
            <a:pPr eaLnBrk="1" fontAlgn="auto" hangingPunct="1">
              <a:spcAft>
                <a:spcPts val="0"/>
              </a:spcAft>
              <a:defRPr/>
            </a:pPr>
            <a:r>
              <a:t>间隔与支持向量</a:t>
            </a:r>
            <a:endParaRPr lang="en-US" altLang="zh-CN"/>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对偶问题</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核函数</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软间隔与正则化</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支持向量回归</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核方法</a:t>
            </a:r>
            <a:endParaRPr>
              <a:solidFill>
                <a:schemeClr val="bg1">
                  <a:lumMod val="8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785813"/>
            <a:ext cx="9144000" cy="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651" name="TextBox 3"/>
          <p:cNvSpPr txBox="1">
            <a:spLocks noChangeArrowheads="1"/>
          </p:cNvSpPr>
          <p:nvPr/>
        </p:nvSpPr>
        <p:spPr bwMode="auto">
          <a:xfrm>
            <a:off x="142875" y="71438"/>
            <a:ext cx="85725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solidFill>
                  <a:srgbClr val="FF0000"/>
                </a:solidFill>
                <a:latin typeface="Calibri" panose="020F0502020204030204" pitchFamily="34" charset="0"/>
                <a:ea typeface="幼圆" panose="02010509060101010101" pitchFamily="49" charset="-122"/>
              </a:rPr>
              <a:t>推广</a:t>
            </a:r>
            <a:r>
              <a:rPr lang="zh-CN" altLang="en-US" sz="4400">
                <a:latin typeface="Calibri" panose="020F0502020204030204" pitchFamily="34" charset="0"/>
                <a:ea typeface="幼圆" panose="02010509060101010101" pitchFamily="49" charset="-122"/>
              </a:rPr>
              <a:t>到多个等式和不对等式约束 </a:t>
            </a:r>
            <a:endParaRPr lang="zh-CN" altLang="en-US" sz="4400">
              <a:latin typeface="Calibri" panose="020F0502020204030204" pitchFamily="34" charset="0"/>
              <a:ea typeface="幼圆" panose="02010509060101010101" pitchFamily="49" charset="-122"/>
            </a:endParaRPr>
          </a:p>
        </p:txBody>
      </p:sp>
      <p:pic>
        <p:nvPicPr>
          <p:cNvPr id="276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85813"/>
            <a:ext cx="9001125"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1898650" y="923925"/>
          <a:ext cx="4406900" cy="3605213"/>
        </p:xfrm>
        <a:graphic>
          <a:graphicData uri="http://schemas.openxmlformats.org/presentationml/2006/ole">
            <mc:AlternateContent xmlns:mc="http://schemas.openxmlformats.org/markup-compatibility/2006">
              <mc:Choice xmlns:v="urn:schemas-microsoft-com:vml" Requires="v">
                <p:oleObj spid="_x0000_s28678" name="Equation" r:id="rId1" imgW="1397000" imgH="1143000" progId="Equation.DSMT4">
                  <p:embed/>
                </p:oleObj>
              </mc:Choice>
              <mc:Fallback>
                <p:oleObj name="Equation" r:id="rId1" imgW="1397000" imgH="1143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923925"/>
                        <a:ext cx="44069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 name="Object 4"/>
          <p:cNvGraphicFramePr>
            <a:graphicFrameLocks noChangeAspect="1"/>
          </p:cNvGraphicFramePr>
          <p:nvPr/>
        </p:nvGraphicFramePr>
        <p:xfrm>
          <a:off x="1357313" y="4286250"/>
          <a:ext cx="5516562" cy="1357313"/>
        </p:xfrm>
        <a:graphic>
          <a:graphicData uri="http://schemas.openxmlformats.org/presentationml/2006/ole">
            <mc:AlternateContent xmlns:mc="http://schemas.openxmlformats.org/markup-compatibility/2006">
              <mc:Choice xmlns:v="urn:schemas-microsoft-com:vml" Requires="v">
                <p:oleObj spid="_x0000_s28679" name="Equation" r:id="rId3" imgW="1600200" imgH="393700" progId="Equation.DSMT4">
                  <p:embed/>
                </p:oleObj>
              </mc:Choice>
              <mc:Fallback>
                <p:oleObj name="Equation" r:id="rId3" imgW="1600200" imgH="393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4286250"/>
                        <a:ext cx="5516562"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1"/>
          <p:cNvGraphicFramePr>
            <a:graphicFrameLocks noChangeAspect="1"/>
          </p:cNvGraphicFramePr>
          <p:nvPr/>
        </p:nvGraphicFramePr>
        <p:xfrm>
          <a:off x="214313" y="142875"/>
          <a:ext cx="8786812" cy="1565275"/>
        </p:xfrm>
        <a:graphic>
          <a:graphicData uri="http://schemas.openxmlformats.org/presentationml/2006/ole">
            <mc:AlternateContent xmlns:mc="http://schemas.openxmlformats.org/markup-compatibility/2006">
              <mc:Choice xmlns:v="urn:schemas-microsoft-com:vml" Requires="v">
                <p:oleObj spid="_x0000_s29704" name="Equation" r:id="rId1" imgW="3708400" imgH="660400" progId="Equation.DSMT4">
                  <p:embed/>
                </p:oleObj>
              </mc:Choice>
              <mc:Fallback>
                <p:oleObj name="Equation" r:id="rId1" imgW="3708400" imgH="6604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8786812"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5" name="Object 2"/>
          <p:cNvGraphicFramePr>
            <a:graphicFrameLocks noChangeAspect="1"/>
          </p:cNvGraphicFramePr>
          <p:nvPr/>
        </p:nvGraphicFramePr>
        <p:xfrm>
          <a:off x="254000" y="1785938"/>
          <a:ext cx="3922713" cy="4830762"/>
        </p:xfrm>
        <a:graphic>
          <a:graphicData uri="http://schemas.openxmlformats.org/presentationml/2006/ole">
            <mc:AlternateContent xmlns:mc="http://schemas.openxmlformats.org/markup-compatibility/2006">
              <mc:Choice xmlns:v="urn:schemas-microsoft-com:vml" Requires="v">
                <p:oleObj spid="_x0000_s29705" name="Equation" r:id="rId3" imgW="1981200" imgH="2438400" progId="Equation.DSMT4">
                  <p:embed/>
                </p:oleObj>
              </mc:Choice>
              <mc:Fallback>
                <p:oleObj name="Equation" r:id="rId3" imgW="1981200" imgH="2438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1785938"/>
                        <a:ext cx="3922713"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ct 4"/>
          <p:cNvGraphicFramePr>
            <a:graphicFrameLocks noChangeAspect="1"/>
          </p:cNvGraphicFramePr>
          <p:nvPr/>
        </p:nvGraphicFramePr>
        <p:xfrm>
          <a:off x="4714875" y="1857375"/>
          <a:ext cx="3595688" cy="4729163"/>
        </p:xfrm>
        <a:graphic>
          <a:graphicData uri="http://schemas.openxmlformats.org/presentationml/2006/ole">
            <mc:AlternateContent xmlns:mc="http://schemas.openxmlformats.org/markup-compatibility/2006">
              <mc:Choice xmlns:v="urn:schemas-microsoft-com:vml" Requires="v">
                <p:oleObj spid="_x0000_s29706" name="Equation" r:id="rId5" imgW="1816100" imgH="2387600" progId="Equation.DSMT4">
                  <p:embed/>
                </p:oleObj>
              </mc:Choice>
              <mc:Fallback>
                <p:oleObj name="Equation" r:id="rId5" imgW="1816100" imgH="2387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875" y="1857375"/>
                        <a:ext cx="3595688"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wipe(left)">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0" y="928688"/>
          <a:ext cx="4375150" cy="4729162"/>
        </p:xfrm>
        <a:graphic>
          <a:graphicData uri="http://schemas.openxmlformats.org/presentationml/2006/ole">
            <mc:AlternateContent xmlns:mc="http://schemas.openxmlformats.org/markup-compatibility/2006">
              <mc:Choice xmlns:v="urn:schemas-microsoft-com:vml" Requires="v">
                <p:oleObj spid="_x0000_s30728" name="Equation" r:id="rId1" imgW="2209800" imgH="2387600" progId="Equation.DSMT4">
                  <p:embed/>
                </p:oleObj>
              </mc:Choice>
              <mc:Fallback>
                <p:oleObj name="Equation" r:id="rId1" imgW="2209800" imgH="23876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8688"/>
                        <a:ext cx="4375150"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6" name="Object 3"/>
          <p:cNvGraphicFramePr>
            <a:graphicFrameLocks noChangeAspect="1"/>
          </p:cNvGraphicFramePr>
          <p:nvPr/>
        </p:nvGraphicFramePr>
        <p:xfrm>
          <a:off x="4641850" y="0"/>
          <a:ext cx="4502150" cy="904875"/>
        </p:xfrm>
        <a:graphic>
          <a:graphicData uri="http://schemas.openxmlformats.org/presentationml/2006/ole">
            <mc:AlternateContent xmlns:mc="http://schemas.openxmlformats.org/markup-compatibility/2006">
              <mc:Choice xmlns:v="urn:schemas-microsoft-com:vml" Requires="v">
                <p:oleObj spid="_x0000_s30729" name="Equation" r:id="rId3" imgW="2273300" imgH="457200" progId="Equation.DSMT4">
                  <p:embed/>
                </p:oleObj>
              </mc:Choice>
              <mc:Fallback>
                <p:oleObj name="Equation" r:id="rId3" imgW="2273300" imgH="457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50" y="0"/>
                        <a:ext cx="45021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7" name="Object 4"/>
          <p:cNvGraphicFramePr>
            <a:graphicFrameLocks noChangeAspect="1"/>
          </p:cNvGraphicFramePr>
          <p:nvPr/>
        </p:nvGraphicFramePr>
        <p:xfrm>
          <a:off x="5072063" y="1285875"/>
          <a:ext cx="3370262" cy="5461000"/>
        </p:xfrm>
        <a:graphic>
          <a:graphicData uri="http://schemas.openxmlformats.org/presentationml/2006/ole">
            <mc:AlternateContent xmlns:mc="http://schemas.openxmlformats.org/markup-compatibility/2006">
              <mc:Choice xmlns:v="urn:schemas-microsoft-com:vml" Requires="v">
                <p:oleObj spid="_x0000_s30730" name="Equation" r:id="rId5" imgW="1701800" imgH="2755900" progId="Equation.DSMT4">
                  <p:embed/>
                </p:oleObj>
              </mc:Choice>
              <mc:Fallback>
                <p:oleObj name="Equation" r:id="rId5" imgW="1701800" imgH="27559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1285875"/>
                        <a:ext cx="337026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wipe(left)">
                                      <p:cBhvr>
                                        <p:cTn id="12"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0" y="928688"/>
          <a:ext cx="4375150" cy="4729162"/>
        </p:xfrm>
        <a:graphic>
          <a:graphicData uri="http://schemas.openxmlformats.org/presentationml/2006/ole">
            <mc:AlternateContent xmlns:mc="http://schemas.openxmlformats.org/markup-compatibility/2006">
              <mc:Choice xmlns:v="urn:schemas-microsoft-com:vml" Requires="v">
                <p:oleObj spid="_x0000_s31750" name="Equation" r:id="rId1" imgW="2209800" imgH="2387600" progId="Equation.DSMT4">
                  <p:embed/>
                </p:oleObj>
              </mc:Choice>
              <mc:Fallback>
                <p:oleObj name="Equation" r:id="rId1" imgW="2209800" imgH="23876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8688"/>
                        <a:ext cx="4375150"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7" name="Object 3"/>
          <p:cNvGraphicFramePr>
            <a:graphicFrameLocks noChangeAspect="1"/>
          </p:cNvGraphicFramePr>
          <p:nvPr/>
        </p:nvGraphicFramePr>
        <p:xfrm>
          <a:off x="4714875" y="285750"/>
          <a:ext cx="4073525" cy="6188075"/>
        </p:xfrm>
        <a:graphic>
          <a:graphicData uri="http://schemas.openxmlformats.org/presentationml/2006/ole">
            <mc:AlternateContent xmlns:mc="http://schemas.openxmlformats.org/markup-compatibility/2006">
              <mc:Choice xmlns:v="urn:schemas-microsoft-com:vml" Requires="v">
                <p:oleObj spid="_x0000_s31751" name="Equation" r:id="rId3" imgW="2057400" imgH="3124200" progId="Equation.DSMT4">
                  <p:embed/>
                </p:oleObj>
              </mc:Choice>
              <mc:Fallback>
                <p:oleObj name="Equation" r:id="rId3" imgW="2057400" imgH="3124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285750"/>
                        <a:ext cx="4073525"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wipe(left)">
                                      <p:cBhvr>
                                        <p:cTn id="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7" name="Object 2"/>
          <p:cNvGraphicFramePr>
            <a:graphicFrameLocks noChangeAspect="1"/>
          </p:cNvGraphicFramePr>
          <p:nvPr/>
        </p:nvGraphicFramePr>
        <p:xfrm>
          <a:off x="4551363" y="800100"/>
          <a:ext cx="4400550" cy="5157788"/>
        </p:xfrm>
        <a:graphic>
          <a:graphicData uri="http://schemas.openxmlformats.org/presentationml/2006/ole">
            <mc:AlternateContent xmlns:mc="http://schemas.openxmlformats.org/markup-compatibility/2006">
              <mc:Choice xmlns:v="urn:schemas-microsoft-com:vml" Requires="v">
                <p:oleObj spid="_x0000_s32774" name="Equation" r:id="rId1" imgW="2222500" imgH="2603500" progId="Equation.DSMT4">
                  <p:embed/>
                </p:oleObj>
              </mc:Choice>
              <mc:Fallback>
                <p:oleObj name="Equation" r:id="rId1" imgW="2222500" imgH="26035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363" y="800100"/>
                        <a:ext cx="440055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1" name="Object 3"/>
          <p:cNvGraphicFramePr>
            <a:graphicFrameLocks noChangeAspect="1"/>
          </p:cNvGraphicFramePr>
          <p:nvPr/>
        </p:nvGraphicFramePr>
        <p:xfrm>
          <a:off x="-7938" y="1536700"/>
          <a:ext cx="4224338" cy="4327525"/>
        </p:xfrm>
        <a:graphic>
          <a:graphicData uri="http://schemas.openxmlformats.org/presentationml/2006/ole">
            <mc:AlternateContent xmlns:mc="http://schemas.openxmlformats.org/markup-compatibility/2006">
              <mc:Choice xmlns:v="urn:schemas-microsoft-com:vml" Requires="v">
                <p:oleObj spid="_x0000_s32775" name="Equation" r:id="rId3" imgW="2133600" imgH="2184400" progId="Equation.DSMT4">
                  <p:embed/>
                </p:oleObj>
              </mc:Choice>
              <mc:Fallback>
                <p:oleObj name="Equation" r:id="rId3" imgW="2133600" imgH="2184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1536700"/>
                        <a:ext cx="4224338"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wipe(left)">
                                      <p:cBhvr>
                                        <p:cTn id="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928688"/>
            <a:ext cx="9144000"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33795" name="TextBox 3"/>
          <p:cNvSpPr txBox="1">
            <a:spLocks noChangeArrowheads="1"/>
          </p:cNvSpPr>
          <p:nvPr/>
        </p:nvSpPr>
        <p:spPr bwMode="auto">
          <a:xfrm>
            <a:off x="3143250" y="0"/>
            <a:ext cx="45005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5400">
                <a:solidFill>
                  <a:srgbClr val="FF0000"/>
                </a:solidFill>
                <a:latin typeface="Verdana" panose="020B0604030504040204" pitchFamily="34" charset="0"/>
                <a:ea typeface="幼圆" panose="02010509060101010101" pitchFamily="49" charset="-122"/>
              </a:rPr>
              <a:t>总结</a:t>
            </a:r>
            <a:endParaRPr lang="zh-CN" altLang="en-US" sz="5400">
              <a:solidFill>
                <a:srgbClr val="FF0000"/>
              </a:solidFill>
              <a:latin typeface="Verdana" panose="020B0604030504040204" pitchFamily="34" charset="0"/>
              <a:ea typeface="幼圆" panose="02010509060101010101" pitchFamily="49" charset="-122"/>
            </a:endParaRPr>
          </a:p>
        </p:txBody>
      </p:sp>
      <p:grpSp>
        <p:nvGrpSpPr>
          <p:cNvPr id="33796" name="组合 7"/>
          <p:cNvGrpSpPr/>
          <p:nvPr/>
        </p:nvGrpSpPr>
        <p:grpSpPr bwMode="auto">
          <a:xfrm>
            <a:off x="142875" y="1285875"/>
            <a:ext cx="9118600" cy="1636713"/>
            <a:chOff x="214282" y="1285860"/>
            <a:chExt cx="9118202" cy="1637096"/>
          </a:xfrm>
        </p:grpSpPr>
        <p:sp>
          <p:nvSpPr>
            <p:cNvPr id="33798" name="矩形 4"/>
            <p:cNvSpPr>
              <a:spLocks noChangeArrowheads="1"/>
            </p:cNvSpPr>
            <p:nvPr/>
          </p:nvSpPr>
          <p:spPr bwMode="auto">
            <a:xfrm>
              <a:off x="214282" y="1285860"/>
              <a:ext cx="9118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a:latin typeface="Verdana" panose="020B0604030504040204" pitchFamily="34" charset="0"/>
                  <a:ea typeface="幼圆" panose="02010509060101010101" pitchFamily="49" charset="-122"/>
                </a:rPr>
                <a:t>如果有</a:t>
              </a:r>
              <a:r>
                <a:rPr lang="en-US" altLang="zh-CN" sz="4400">
                  <a:latin typeface="Verdana" panose="020B0604030504040204" pitchFamily="34" charset="0"/>
                  <a:ea typeface="幼圆" panose="02010509060101010101" pitchFamily="49" charset="-122"/>
                </a:rPr>
                <a:t>m</a:t>
              </a:r>
              <a:r>
                <a:rPr lang="zh-CN" altLang="en-US" sz="4400">
                  <a:latin typeface="Verdana" panose="020B0604030504040204" pitchFamily="34" charset="0"/>
                  <a:ea typeface="幼圆" panose="02010509060101010101" pitchFamily="49" charset="-122"/>
                </a:rPr>
                <a:t>个不等式约束，就需要讨论</a:t>
              </a:r>
              <a:endParaRPr lang="zh-CN" altLang="en-US" sz="4400">
                <a:latin typeface="Verdana" panose="020B0604030504040204" pitchFamily="34" charset="0"/>
                <a:ea typeface="幼圆" panose="02010509060101010101" pitchFamily="49" charset="-122"/>
              </a:endParaRPr>
            </a:p>
          </p:txBody>
        </p:sp>
        <p:graphicFrame>
          <p:nvGraphicFramePr>
            <p:cNvPr id="33799" name="Object 2"/>
            <p:cNvGraphicFramePr>
              <a:graphicFrameLocks noChangeAspect="1"/>
            </p:cNvGraphicFramePr>
            <p:nvPr/>
          </p:nvGraphicFramePr>
          <p:xfrm>
            <a:off x="357158" y="2214554"/>
            <a:ext cx="714380" cy="708402"/>
          </p:xfrm>
          <a:graphic>
            <a:graphicData uri="http://schemas.openxmlformats.org/presentationml/2006/ole">
              <mc:AlternateContent xmlns:mc="http://schemas.openxmlformats.org/markup-compatibility/2006">
                <mc:Choice xmlns:v="urn:schemas-microsoft-com:vml" Requires="v">
                  <p:oleObj spid="_x0000_s33802" name="Equation" r:id="rId1" imgW="190500" imgH="190500" progId="Equation.DSMT4">
                    <p:embed/>
                  </p:oleObj>
                </mc:Choice>
                <mc:Fallback>
                  <p:oleObj name="Equation" r:id="rId1" imgW="190500" imgH="1905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2214554"/>
                          <a:ext cx="714380" cy="70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TextBox 6"/>
            <p:cNvSpPr txBox="1">
              <a:spLocks noChangeArrowheads="1"/>
            </p:cNvSpPr>
            <p:nvPr/>
          </p:nvSpPr>
          <p:spPr bwMode="auto">
            <a:xfrm>
              <a:off x="1214414" y="2143116"/>
              <a:ext cx="764386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latin typeface="Verdana" panose="020B0604030504040204" pitchFamily="34" charset="0"/>
                  <a:ea typeface="幼圆" panose="02010509060101010101" pitchFamily="49" charset="-122"/>
                </a:rPr>
                <a:t>种情况！需要找到新的方法。</a:t>
              </a:r>
              <a:endParaRPr lang="zh-CN" altLang="en-US" sz="4400">
                <a:latin typeface="Verdana" panose="020B0604030504040204" pitchFamily="34" charset="0"/>
                <a:ea typeface="幼圆" panose="02010509060101010101" pitchFamily="49" charset="-122"/>
              </a:endParaRPr>
            </a:p>
          </p:txBody>
        </p:sp>
      </p:grpSp>
      <p:sp>
        <p:nvSpPr>
          <p:cNvPr id="10" name="TextBox 9"/>
          <p:cNvSpPr txBox="1">
            <a:spLocks noChangeArrowheads="1"/>
          </p:cNvSpPr>
          <p:nvPr/>
        </p:nvSpPr>
        <p:spPr bwMode="auto">
          <a:xfrm>
            <a:off x="2714625" y="3857625"/>
            <a:ext cx="37861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600">
                <a:solidFill>
                  <a:srgbClr val="0000FF"/>
                </a:solidFill>
                <a:latin typeface="Verdana" panose="020B0604030504040204" pitchFamily="34" charset="0"/>
                <a:ea typeface="幼圆" panose="02010509060101010101" pitchFamily="49" charset="-122"/>
              </a:rPr>
              <a:t>对偶方法</a:t>
            </a:r>
            <a:endParaRPr lang="zh-CN" altLang="en-US" sz="6600">
              <a:solidFill>
                <a:srgbClr val="0000FF"/>
              </a:solidFill>
              <a:latin typeface="Verdana" panose="020B060403050404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大纲</a:t>
            </a:r>
            <a:endParaRPr lang="zh-CN" altLang="en-US" dirty="0"/>
          </a:p>
        </p:txBody>
      </p:sp>
      <p:sp>
        <p:nvSpPr>
          <p:cNvPr id="3" name="内容占位符 2"/>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rPr>
                <a:solidFill>
                  <a:schemeClr val="bg1">
                    <a:lumMod val="85000"/>
                  </a:schemeClr>
                </a:solidFill>
              </a:rPr>
              <a:t>间隔与支持向量</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t>对偶问题</a:t>
            </a:r>
            <a:endParaRPr lang="en-US" altLang="zh-CN"/>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核函数</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软间隔与正则化</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支持向量回归</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核方法</a:t>
            </a:r>
            <a:endParaRPr>
              <a:solidFill>
                <a:schemeClr val="bg1">
                  <a:lumMod val="85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图片 2" descr="ws_DDDA.tmp"/>
          <p:cNvPicPr/>
          <p:nvPr/>
        </p:nvPicPr>
        <p:blipFill>
          <a:blip r:embed="rId1">
            <a:extLst>
              <a:ext uri="{28A0092B-C50C-407E-A947-70E740481C1C}">
                <a14:useLocalDpi xmlns:a14="http://schemas.microsoft.com/office/drawing/2010/main" val="0"/>
              </a:ext>
            </a:extLst>
          </a:blip>
          <a:srcRect/>
          <a:stretch>
            <a:fillRect/>
          </a:stretch>
        </p:blipFill>
        <p:spPr bwMode="auto">
          <a:xfrm>
            <a:off x="1663700" y="1993900"/>
            <a:ext cx="5410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6" descr="ws_DDED.tmp"/>
          <p:cNvPicPr/>
          <p:nvPr/>
        </p:nvPicPr>
        <p:blipFill>
          <a:blip r:embed="rId2">
            <a:extLst>
              <a:ext uri="{28A0092B-C50C-407E-A947-70E740481C1C}">
                <a14:useLocalDpi xmlns:a14="http://schemas.microsoft.com/office/drawing/2010/main" val="0"/>
              </a:ext>
            </a:extLst>
          </a:blip>
          <a:srcRect/>
          <a:stretch>
            <a:fillRect/>
          </a:stretch>
        </p:blipFill>
        <p:spPr bwMode="auto">
          <a:xfrm>
            <a:off x="2400300" y="3448050"/>
            <a:ext cx="1917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7" descr="ws_DDEE.tmp"/>
          <p:cNvPicPr/>
          <p:nvPr/>
        </p:nvPicPr>
        <p:blipFill>
          <a:blip r:embed="rId3">
            <a:extLst>
              <a:ext uri="{28A0092B-C50C-407E-A947-70E740481C1C}">
                <a14:useLocalDpi xmlns:a14="http://schemas.microsoft.com/office/drawing/2010/main" val="0"/>
              </a:ext>
            </a:extLst>
          </a:blip>
          <a:srcRect/>
          <a:stretch>
            <a:fillRect/>
          </a:stretch>
        </p:blipFill>
        <p:spPr bwMode="auto">
          <a:xfrm>
            <a:off x="4432300" y="3403600"/>
            <a:ext cx="14351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图片 8" descr="ws_DDEF.tmp"/>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664075"/>
            <a:ext cx="52705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219075" y="415925"/>
            <a:ext cx="2589213" cy="1012825"/>
          </a:xfrm>
          <a:prstGeom prst="rect">
            <a:avLst/>
          </a:prstGeom>
          <a:noFill/>
        </p:spPr>
        <p:txBody>
          <a:bodyPr wrap="none" lIns="0" tIns="0" rIns="0" bIns="0">
            <a:spAutoFit/>
          </a:bodyPr>
          <a:lstStyle/>
          <a:p>
            <a:pPr fontAlgn="auto">
              <a:lnSpc>
                <a:spcPts val="2685"/>
              </a:lnSpc>
              <a:spcBef>
                <a:spcPts val="0"/>
              </a:spcBef>
              <a:spcAft>
                <a:spcPts val="0"/>
              </a:spcAft>
              <a:tabLst>
                <a:tab pos="431800" algn="l"/>
              </a:tabLst>
              <a:defRPr/>
            </a:pPr>
            <a:r>
              <a:rPr lang="zh-CN" altLang="en-US" sz="2795">
                <a:solidFill>
                  <a:srgbClr val="FF0000"/>
                </a:solidFill>
                <a:latin typeface="幼圆" panose="02010509060101010101" pitchFamily="49" charset="-122"/>
                <a:ea typeface="+mn-ea"/>
              </a:rPr>
              <a:t>对偶问题</a:t>
            </a:r>
            <a:endParaRPr lang="zh-CN" altLang="en-US" sz="2795">
              <a:solidFill>
                <a:srgbClr val="FF0000"/>
              </a:solidFill>
              <a:latin typeface="幼圆" panose="02010509060101010101" pitchFamily="49" charset="-122"/>
              <a:ea typeface="+mn-ea"/>
            </a:endParaRPr>
          </a:p>
          <a:p>
            <a:pPr fontAlgn="auto">
              <a:lnSpc>
                <a:spcPts val="1000"/>
              </a:lnSpc>
              <a:spcBef>
                <a:spcPts val="0"/>
              </a:spcBef>
              <a:spcAft>
                <a:spcPts val="0"/>
              </a:spcAft>
              <a:tabLst>
                <a:tab pos="431800" algn="l"/>
              </a:tabLst>
              <a:defRPr/>
            </a:pPr>
            <a:endParaRPr lang="zh-CN" altLang="en-US" sz="2795">
              <a:solidFill>
                <a:srgbClr val="000000"/>
              </a:solidFill>
              <a:latin typeface="幼圆" panose="02010509060101010101" pitchFamily="49" charset="-122"/>
              <a:ea typeface="+mn-ea"/>
            </a:endParaRPr>
          </a:p>
          <a:p>
            <a:pPr fontAlgn="auto">
              <a:lnSpc>
                <a:spcPts val="1000"/>
              </a:lnSpc>
              <a:spcBef>
                <a:spcPts val="0"/>
              </a:spcBef>
              <a:spcAft>
                <a:spcPts val="0"/>
              </a:spcAft>
              <a:tabLst>
                <a:tab pos="431800" algn="l"/>
              </a:tabLst>
              <a:defRPr/>
            </a:pPr>
            <a:endParaRPr lang="zh-CN" altLang="en-US" sz="2795">
              <a:solidFill>
                <a:srgbClr val="000000"/>
              </a:solidFill>
              <a:latin typeface="幼圆" panose="02010509060101010101" pitchFamily="49" charset="-122"/>
              <a:ea typeface="+mn-ea"/>
            </a:endParaRPr>
          </a:p>
          <a:p>
            <a:pPr fontAlgn="auto">
              <a:lnSpc>
                <a:spcPts val="3160"/>
              </a:lnSpc>
              <a:spcBef>
                <a:spcPts val="0"/>
              </a:spcBef>
              <a:spcAft>
                <a:spcPts val="0"/>
              </a:spcAft>
              <a:tabLst>
                <a:tab pos="431800" algn="l"/>
              </a:tabLst>
              <a:defRPr/>
            </a:pPr>
            <a:r>
              <a:rPr lang="zh-CN" altLang="en-US" sz="2795">
                <a:solidFill>
                  <a:srgbClr val="000000"/>
                </a:solidFill>
                <a:latin typeface="幼圆" panose="02010509060101010101" pitchFamily="49" charset="-122"/>
                <a:ea typeface="+mn-ea"/>
              </a:rPr>
              <a:t>	</a:t>
            </a:r>
            <a:r>
              <a:rPr lang="zh-CN" altLang="en-US" sz="2400">
                <a:solidFill>
                  <a:srgbClr val="0000FF"/>
                </a:solidFill>
                <a:latin typeface="幼圆" panose="02010509060101010101" pitchFamily="49" charset="-122"/>
                <a:ea typeface="+mn-ea"/>
              </a:rPr>
              <a:t>拉格朗日乘子法</a:t>
            </a:r>
            <a:endParaRPr lang="zh-CN" altLang="en-US" sz="2400">
              <a:solidFill>
                <a:srgbClr val="0000FF"/>
              </a:solidFill>
              <a:latin typeface="幼圆" panose="02010509060101010101" pitchFamily="49" charset="-122"/>
              <a:ea typeface="+mn-ea"/>
            </a:endParaRPr>
          </a:p>
        </p:txBody>
      </p:sp>
      <p:grpSp>
        <p:nvGrpSpPr>
          <p:cNvPr id="35847" name="组合 41"/>
          <p:cNvGrpSpPr/>
          <p:nvPr/>
        </p:nvGrpSpPr>
        <p:grpSpPr bwMode="auto">
          <a:xfrm>
            <a:off x="655638" y="1574800"/>
            <a:ext cx="6881812" cy="307975"/>
            <a:chOff x="655638" y="1574800"/>
            <a:chExt cx="6881812" cy="307975"/>
          </a:xfrm>
        </p:grpSpPr>
        <p:pic>
          <p:nvPicPr>
            <p:cNvPr id="35863" name="图片 1" descr="ws_DDC9.tmp"/>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574800"/>
              <a:ext cx="81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655638" y="1574800"/>
              <a:ext cx="3636962" cy="307975"/>
            </a:xfrm>
            <a:prstGeom prst="rect">
              <a:avLst/>
            </a:prstGeom>
            <a:noFill/>
          </p:spPr>
          <p:txBody>
            <a:bodyPr wrap="none" lIns="0" tIns="0" rIns="0" bIns="0">
              <a:spAutoFit/>
            </a:bodyPr>
            <a:lstStyle/>
            <a:p>
              <a:pPr fontAlgn="auto">
                <a:lnSpc>
                  <a:spcPts val="2425"/>
                </a:lnSpc>
                <a:spcBef>
                  <a:spcPts val="0"/>
                </a:spcBef>
                <a:spcAft>
                  <a:spcPts val="0"/>
                </a:spcAft>
                <a:defRPr/>
              </a:pPr>
              <a:r>
                <a:rPr lang="zh-CN" altLang="en-US" sz="2195">
                  <a:solidFill>
                    <a:srgbClr val="000000"/>
                  </a:solidFill>
                  <a:latin typeface="Wingdings" panose="05000000000000000000"/>
                  <a:ea typeface="+mn-ea"/>
                </a:rPr>
                <a:t></a:t>
              </a:r>
              <a:r>
                <a:rPr lang="zh-CN" altLang="en-US" sz="2195">
                  <a:solidFill>
                    <a:srgbClr val="000000"/>
                  </a:solidFill>
                  <a:latin typeface="幼圆" panose="02010509060101010101" pitchFamily="49" charset="-122"/>
                  <a:ea typeface="+mn-ea"/>
                </a:rPr>
                <a:t>第一步：</a:t>
              </a:r>
              <a:r>
                <a:rPr lang="zh-CN" altLang="en-US" sz="2195">
                  <a:solidFill>
                    <a:srgbClr val="FF0000"/>
                  </a:solidFill>
                  <a:latin typeface="幼圆" panose="02010509060101010101" pitchFamily="49" charset="-122"/>
                  <a:ea typeface="+mn-ea"/>
                </a:rPr>
                <a:t>引入</a:t>
              </a:r>
              <a:r>
                <a:rPr lang="zh-CN" altLang="en-US" sz="2195">
                  <a:solidFill>
                    <a:srgbClr val="000000"/>
                  </a:solidFill>
                  <a:latin typeface="幼圆" panose="02010509060101010101" pitchFamily="49" charset="-122"/>
                  <a:ea typeface="+mn-ea"/>
                </a:rPr>
                <a:t>拉格朗日乘子</a:t>
              </a:r>
              <a:endParaRPr lang="zh-CN" altLang="en-US" sz="2195">
                <a:solidFill>
                  <a:srgbClr val="000000"/>
                </a:solidFill>
                <a:latin typeface="幼圆" panose="02010509060101010101" pitchFamily="49" charset="-122"/>
                <a:ea typeface="+mn-ea"/>
              </a:endParaRPr>
            </a:p>
          </p:txBody>
        </p:sp>
        <p:sp>
          <p:nvSpPr>
            <p:cNvPr id="34" name="TextBox 33"/>
            <p:cNvSpPr txBox="1"/>
            <p:nvPr/>
          </p:nvSpPr>
          <p:spPr>
            <a:xfrm>
              <a:off x="5280025" y="1597025"/>
              <a:ext cx="2257425" cy="271463"/>
            </a:xfrm>
            <a:prstGeom prst="rect">
              <a:avLst/>
            </a:prstGeom>
            <a:noFill/>
          </p:spPr>
          <p:txBody>
            <a:bodyPr wrap="none" lIns="0" tIns="0" rIns="0" bIns="0">
              <a:spAutoFit/>
            </a:bodyPr>
            <a:lstStyle/>
            <a:p>
              <a:pPr fontAlgn="auto">
                <a:lnSpc>
                  <a:spcPts val="2110"/>
                </a:lnSpc>
                <a:spcBef>
                  <a:spcPts val="0"/>
                </a:spcBef>
                <a:spcAft>
                  <a:spcPts val="0"/>
                </a:spcAft>
                <a:defRPr/>
              </a:pPr>
              <a:r>
                <a:rPr lang="zh-CN" altLang="en-US" sz="2195">
                  <a:solidFill>
                    <a:srgbClr val="000000"/>
                  </a:solidFill>
                  <a:latin typeface="幼圆" panose="02010509060101010101" pitchFamily="49" charset="-122"/>
                  <a:ea typeface="+mn-ea"/>
                </a:rPr>
                <a:t>得到拉格朗日函数</a:t>
              </a:r>
              <a:endParaRPr lang="zh-CN" altLang="en-US" sz="2195">
                <a:solidFill>
                  <a:srgbClr val="000000"/>
                </a:solidFill>
                <a:latin typeface="幼圆" panose="02010509060101010101" pitchFamily="49" charset="-122"/>
                <a:ea typeface="+mn-ea"/>
              </a:endParaRPr>
            </a:p>
          </p:txBody>
        </p:sp>
      </p:grpSp>
      <p:sp>
        <p:nvSpPr>
          <p:cNvPr id="37" name="TextBox 36"/>
          <p:cNvSpPr txBox="1"/>
          <p:nvPr/>
        </p:nvSpPr>
        <p:spPr>
          <a:xfrm>
            <a:off x="4489450" y="2994025"/>
            <a:ext cx="280988" cy="271463"/>
          </a:xfrm>
          <a:prstGeom prst="rect">
            <a:avLst/>
          </a:prstGeom>
          <a:noFill/>
        </p:spPr>
        <p:txBody>
          <a:bodyPr wrap="none" lIns="0" tIns="0" rIns="0" bIns="0">
            <a:spAutoFit/>
          </a:bodyPr>
          <a:lstStyle/>
          <a:p>
            <a:pPr fontAlgn="auto">
              <a:lnSpc>
                <a:spcPts val="2110"/>
              </a:lnSpc>
              <a:spcBef>
                <a:spcPts val="0"/>
              </a:spcBef>
              <a:spcAft>
                <a:spcPts val="0"/>
              </a:spcAft>
              <a:defRPr/>
            </a:pPr>
            <a:r>
              <a:rPr lang="zh-CN" altLang="en-US" sz="2195">
                <a:solidFill>
                  <a:srgbClr val="000000"/>
                </a:solidFill>
                <a:latin typeface="幼圆" panose="02010509060101010101" pitchFamily="49" charset="-122"/>
                <a:ea typeface="+mn-ea"/>
              </a:rPr>
              <a:t>和</a:t>
            </a:r>
            <a:endParaRPr lang="zh-CN" altLang="en-US" sz="2195">
              <a:solidFill>
                <a:srgbClr val="000000"/>
              </a:solidFill>
              <a:latin typeface="幼圆" panose="02010509060101010101" pitchFamily="49" charset="-122"/>
              <a:ea typeface="+mn-ea"/>
            </a:endParaRPr>
          </a:p>
        </p:txBody>
      </p:sp>
      <p:grpSp>
        <p:nvGrpSpPr>
          <p:cNvPr id="3" name="组合 40"/>
          <p:cNvGrpSpPr/>
          <p:nvPr/>
        </p:nvGrpSpPr>
        <p:grpSpPr bwMode="auto">
          <a:xfrm>
            <a:off x="655638" y="2959100"/>
            <a:ext cx="6383337" cy="381000"/>
            <a:chOff x="655638" y="2959100"/>
            <a:chExt cx="6383337" cy="381000"/>
          </a:xfrm>
        </p:grpSpPr>
        <p:pic>
          <p:nvPicPr>
            <p:cNvPr id="35857" name="图片 3" descr="ws_DDDB.tmp"/>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984500"/>
              <a:ext cx="1219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8" name="图片 4" descr="ws_DDDC.tmp"/>
            <p:cNvPicPr/>
            <p:nvPr/>
          </p:nvPicPr>
          <p:blipFill>
            <a:blip r:embed="rId7">
              <a:extLst>
                <a:ext uri="{28A0092B-C50C-407E-A947-70E740481C1C}">
                  <a14:useLocalDpi xmlns:a14="http://schemas.microsoft.com/office/drawing/2010/main" val="0"/>
                </a:ext>
              </a:extLst>
            </a:blip>
            <a:srcRect/>
            <a:stretch>
              <a:fillRect/>
            </a:stretch>
          </p:blipFill>
          <p:spPr bwMode="auto">
            <a:xfrm>
              <a:off x="4089400" y="3022600"/>
              <a:ext cx="292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9" name="图片 5" descr="ws_DDDD.tmp"/>
            <p:cNvPicPr/>
            <p:nvPr/>
          </p:nvPicPr>
          <p:blipFill>
            <a:blip r:embed="rId8">
              <a:extLst>
                <a:ext uri="{28A0092B-C50C-407E-A947-70E740481C1C}">
                  <a14:useLocalDpi xmlns:a14="http://schemas.microsoft.com/office/drawing/2010/main" val="0"/>
                </a:ext>
              </a:extLst>
            </a:blip>
            <a:srcRect/>
            <a:stretch>
              <a:fillRect/>
            </a:stretch>
          </p:blipFill>
          <p:spPr bwMode="auto">
            <a:xfrm>
              <a:off x="4838700" y="2959100"/>
              <a:ext cx="17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5638" y="2971800"/>
              <a:ext cx="1662112" cy="307975"/>
            </a:xfrm>
            <a:prstGeom prst="rect">
              <a:avLst/>
            </a:prstGeom>
            <a:noFill/>
          </p:spPr>
          <p:txBody>
            <a:bodyPr wrap="none" lIns="0" tIns="0" rIns="0" bIns="0">
              <a:spAutoFit/>
            </a:bodyPr>
            <a:lstStyle/>
            <a:p>
              <a:pPr fontAlgn="auto">
                <a:lnSpc>
                  <a:spcPts val="2425"/>
                </a:lnSpc>
                <a:spcBef>
                  <a:spcPts val="0"/>
                </a:spcBef>
                <a:spcAft>
                  <a:spcPts val="0"/>
                </a:spcAft>
                <a:defRPr/>
              </a:pPr>
              <a:r>
                <a:rPr lang="zh-CN" altLang="en-US" sz="2195">
                  <a:solidFill>
                    <a:srgbClr val="000000"/>
                  </a:solidFill>
                  <a:latin typeface="Wingdings" panose="05000000000000000000"/>
                  <a:ea typeface="+mn-ea"/>
                </a:rPr>
                <a:t></a:t>
              </a:r>
              <a:r>
                <a:rPr lang="zh-CN" altLang="en-US" sz="2195">
                  <a:solidFill>
                    <a:srgbClr val="000000"/>
                  </a:solidFill>
                  <a:latin typeface="幼圆" panose="02010509060101010101" pitchFamily="49" charset="-122"/>
                  <a:ea typeface="+mn-ea"/>
                </a:rPr>
                <a:t>第二步：令</a:t>
              </a:r>
              <a:endParaRPr lang="zh-CN" altLang="en-US" sz="2195">
                <a:solidFill>
                  <a:srgbClr val="000000"/>
                </a:solidFill>
                <a:latin typeface="幼圆" panose="02010509060101010101" pitchFamily="49" charset="-122"/>
                <a:ea typeface="+mn-ea"/>
              </a:endParaRPr>
            </a:p>
          </p:txBody>
        </p:sp>
        <p:sp>
          <p:nvSpPr>
            <p:cNvPr id="36" name="TextBox 35"/>
            <p:cNvSpPr txBox="1"/>
            <p:nvPr/>
          </p:nvSpPr>
          <p:spPr>
            <a:xfrm>
              <a:off x="3717925" y="2994025"/>
              <a:ext cx="282575" cy="271463"/>
            </a:xfrm>
            <a:prstGeom prst="rect">
              <a:avLst/>
            </a:prstGeom>
            <a:noFill/>
          </p:spPr>
          <p:txBody>
            <a:bodyPr wrap="none" lIns="0" tIns="0" rIns="0" bIns="0">
              <a:spAutoFit/>
            </a:bodyPr>
            <a:lstStyle/>
            <a:p>
              <a:pPr fontAlgn="auto">
                <a:lnSpc>
                  <a:spcPts val="2110"/>
                </a:lnSpc>
                <a:spcBef>
                  <a:spcPts val="0"/>
                </a:spcBef>
                <a:spcAft>
                  <a:spcPts val="0"/>
                </a:spcAft>
                <a:defRPr/>
              </a:pPr>
              <a:r>
                <a:rPr lang="zh-CN" altLang="en-US" sz="2195">
                  <a:solidFill>
                    <a:srgbClr val="000000"/>
                  </a:solidFill>
                  <a:latin typeface="幼圆" panose="02010509060101010101" pitchFamily="49" charset="-122"/>
                  <a:ea typeface="+mn-ea"/>
                </a:rPr>
                <a:t>对</a:t>
              </a:r>
              <a:endParaRPr lang="zh-CN" altLang="en-US" sz="2195">
                <a:solidFill>
                  <a:srgbClr val="000000"/>
                </a:solidFill>
                <a:latin typeface="幼圆" panose="02010509060101010101" pitchFamily="49" charset="-122"/>
                <a:ea typeface="+mn-ea"/>
              </a:endParaRPr>
            </a:p>
          </p:txBody>
        </p:sp>
        <p:sp>
          <p:nvSpPr>
            <p:cNvPr id="38" name="TextBox 37"/>
            <p:cNvSpPr txBox="1"/>
            <p:nvPr/>
          </p:nvSpPr>
          <p:spPr>
            <a:xfrm>
              <a:off x="5064125" y="2994025"/>
              <a:ext cx="1974850" cy="271463"/>
            </a:xfrm>
            <a:prstGeom prst="rect">
              <a:avLst/>
            </a:prstGeom>
            <a:noFill/>
          </p:spPr>
          <p:txBody>
            <a:bodyPr wrap="none" lIns="0" tIns="0" rIns="0" bIns="0">
              <a:spAutoFit/>
            </a:bodyPr>
            <a:lstStyle/>
            <a:p>
              <a:pPr fontAlgn="auto">
                <a:lnSpc>
                  <a:spcPts val="2110"/>
                </a:lnSpc>
                <a:spcBef>
                  <a:spcPts val="0"/>
                </a:spcBef>
                <a:spcAft>
                  <a:spcPts val="0"/>
                </a:spcAft>
                <a:defRPr/>
              </a:pPr>
              <a:r>
                <a:rPr lang="zh-CN" altLang="en-US" sz="2195">
                  <a:solidFill>
                    <a:srgbClr val="000000"/>
                  </a:solidFill>
                  <a:latin typeface="幼圆" panose="02010509060101010101" pitchFamily="49" charset="-122"/>
                  <a:ea typeface="+mn-ea"/>
                </a:rPr>
                <a:t>的偏导为零可得</a:t>
              </a:r>
              <a:endParaRPr lang="zh-CN" altLang="en-US" sz="2195">
                <a:solidFill>
                  <a:srgbClr val="000000"/>
                </a:solidFill>
                <a:latin typeface="幼圆" panose="02010509060101010101" pitchFamily="49" charset="-122"/>
                <a:ea typeface="+mn-ea"/>
              </a:endParaRPr>
            </a:p>
          </p:txBody>
        </p:sp>
      </p:grpSp>
      <p:sp>
        <p:nvSpPr>
          <p:cNvPr id="39" name="TextBox 38"/>
          <p:cNvSpPr txBox="1"/>
          <p:nvPr/>
        </p:nvSpPr>
        <p:spPr>
          <a:xfrm>
            <a:off x="655638" y="4379913"/>
            <a:ext cx="2790825" cy="306387"/>
          </a:xfrm>
          <a:prstGeom prst="rect">
            <a:avLst/>
          </a:prstGeom>
          <a:noFill/>
        </p:spPr>
        <p:txBody>
          <a:bodyPr wrap="none" lIns="0" tIns="0" rIns="0" bIns="0">
            <a:spAutoFit/>
          </a:bodyPr>
          <a:lstStyle/>
          <a:p>
            <a:pPr fontAlgn="auto">
              <a:lnSpc>
                <a:spcPts val="2425"/>
              </a:lnSpc>
              <a:spcBef>
                <a:spcPts val="0"/>
              </a:spcBef>
              <a:spcAft>
                <a:spcPts val="0"/>
              </a:spcAft>
              <a:defRPr/>
            </a:pPr>
            <a:r>
              <a:rPr lang="zh-CN" altLang="en-US" sz="2195">
                <a:solidFill>
                  <a:srgbClr val="000000"/>
                </a:solidFill>
                <a:latin typeface="Wingdings" panose="05000000000000000000"/>
                <a:ea typeface="+mn-ea"/>
              </a:rPr>
              <a:t> </a:t>
            </a:r>
            <a:r>
              <a:rPr lang="zh-CN" altLang="en-US" sz="2195">
                <a:solidFill>
                  <a:srgbClr val="000000"/>
                </a:solidFill>
                <a:latin typeface="幼圆" panose="02010509060101010101" pitchFamily="49" charset="-122"/>
                <a:ea typeface="+mn-ea"/>
              </a:rPr>
              <a:t>第三步：</a:t>
            </a:r>
            <a:r>
              <a:rPr lang="zh-CN" altLang="en-US" sz="2195">
                <a:solidFill>
                  <a:srgbClr val="FF0000"/>
                </a:solidFill>
                <a:latin typeface="幼圆" panose="02010509060101010101" pitchFamily="49" charset="-122"/>
                <a:ea typeface="+mn-ea"/>
              </a:rPr>
              <a:t>回代</a:t>
            </a:r>
            <a:r>
              <a:rPr lang="zh-CN" altLang="en-US" sz="2195">
                <a:solidFill>
                  <a:srgbClr val="000000"/>
                </a:solidFill>
                <a:latin typeface="幼圆" panose="02010509060101010101" pitchFamily="49" charset="-122"/>
                <a:ea typeface="+mn-ea"/>
              </a:rPr>
              <a:t>可得</a:t>
            </a:r>
            <a:endParaRPr lang="zh-CN" altLang="en-US" sz="2195">
              <a:solidFill>
                <a:srgbClr val="000000"/>
              </a:solidFill>
              <a:latin typeface="幼圆" panose="02010509060101010101" pitchFamily="49" charset="-122"/>
              <a:ea typeface="+mn-ea"/>
            </a:endParaRPr>
          </a:p>
        </p:txBody>
      </p:sp>
      <p:cxnSp>
        <p:nvCxnSpPr>
          <p:cNvPr id="22" name="直接箭头连接符 21"/>
          <p:cNvCxnSpPr/>
          <p:nvPr/>
        </p:nvCxnSpPr>
        <p:spPr>
          <a:xfrm rot="5400000">
            <a:off x="4787107" y="1499394"/>
            <a:ext cx="1143000"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715" name="Object 19"/>
          <p:cNvGraphicFramePr>
            <a:graphicFrameLocks noChangeAspect="1"/>
          </p:cNvGraphicFramePr>
          <p:nvPr/>
        </p:nvGraphicFramePr>
        <p:xfrm>
          <a:off x="3357563" y="0"/>
          <a:ext cx="4625975" cy="828675"/>
        </p:xfrm>
        <a:graphic>
          <a:graphicData uri="http://schemas.openxmlformats.org/presentationml/2006/ole">
            <mc:AlternateContent xmlns:mc="http://schemas.openxmlformats.org/markup-compatibility/2006">
              <mc:Choice xmlns:v="urn:schemas-microsoft-com:vml" Requires="v">
                <p:oleObj spid="_x0000_s35868" name="Equation" r:id="rId9" imgW="2552700" imgH="457200" progId="Equation.DSMT4">
                  <p:embed/>
                </p:oleObj>
              </mc:Choice>
              <mc:Fallback>
                <p:oleObj name="Equation" r:id="rId9" imgW="2552700" imgH="45720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7563" y="0"/>
                        <a:ext cx="46259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6" name="Object 20"/>
          <p:cNvGraphicFramePr>
            <a:graphicFrameLocks noChangeAspect="1"/>
          </p:cNvGraphicFramePr>
          <p:nvPr/>
        </p:nvGraphicFramePr>
        <p:xfrm>
          <a:off x="6715125" y="3357563"/>
          <a:ext cx="1795463" cy="782637"/>
        </p:xfrm>
        <a:graphic>
          <a:graphicData uri="http://schemas.openxmlformats.org/presentationml/2006/ole">
            <mc:AlternateContent xmlns:mc="http://schemas.openxmlformats.org/markup-compatibility/2006">
              <mc:Choice xmlns:v="urn:schemas-microsoft-com:vml" Requires="v">
                <p:oleObj spid="_x0000_s35869" name="Equation" r:id="rId11" imgW="989965" imgH="431800" progId="Equation.DSMT4">
                  <p:embed/>
                </p:oleObj>
              </mc:Choice>
              <mc:Fallback>
                <p:oleObj name="Equation" r:id="rId11" imgW="989965" imgH="43180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5125" y="3357563"/>
                        <a:ext cx="1795463"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直接箭头连接符 25"/>
          <p:cNvCxnSpPr/>
          <p:nvPr/>
        </p:nvCxnSpPr>
        <p:spPr>
          <a:xfrm>
            <a:off x="5929313" y="3786188"/>
            <a:ext cx="642937" cy="15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643688" y="142875"/>
            <a:ext cx="1214437" cy="64293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357438" y="3429000"/>
            <a:ext cx="1857375" cy="85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wipe(down)">
                                      <p:cBhvr>
                                        <p:cTn id="17" dur="500"/>
                                        <p:tgtEl>
                                          <p:spTgt spid="297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9704"/>
                                        </p:tgtEl>
                                        <p:attrNameLst>
                                          <p:attrName>style.visibility</p:attrName>
                                        </p:attrNameLst>
                                      </p:cBhvr>
                                      <p:to>
                                        <p:strVal val="visible"/>
                                      </p:to>
                                    </p:set>
                                    <p:animEffect transition="in" filter="wipe(down)">
                                      <p:cBhvr>
                                        <p:cTn id="22" dur="500"/>
                                        <p:tgtEl>
                                          <p:spTgt spid="297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29715"/>
                                        </p:tgtEl>
                                        <p:attrNameLst>
                                          <p:attrName>style.visibility</p:attrName>
                                        </p:attrNameLst>
                                      </p:cBhvr>
                                      <p:to>
                                        <p:strVal val="visible"/>
                                      </p:to>
                                    </p:set>
                                    <p:animEffect transition="in" filter="wipe(up)">
                                      <p:cBhvr>
                                        <p:cTn id="30" dur="500"/>
                                        <p:tgtEl>
                                          <p:spTgt spid="297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9716"/>
                                        </p:tgtEl>
                                        <p:attrNameLst>
                                          <p:attrName>style.visibility</p:attrName>
                                        </p:attrNameLst>
                                      </p:cBhvr>
                                      <p:to>
                                        <p:strVal val="visible"/>
                                      </p:to>
                                    </p:set>
                                    <p:animEffect transition="in" filter="wipe(left)">
                                      <p:cBhvr>
                                        <p:cTn id="40" dur="500"/>
                                        <p:tgtEl>
                                          <p:spTgt spid="29716"/>
                                        </p:tgtEl>
                                      </p:cBhvr>
                                    </p:animEffect>
                                  </p:childTnLst>
                                </p:cTn>
                              </p:par>
                              <p:par>
                                <p:cTn id="41" presetID="22" presetClass="entr" presetSubtype="8"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9705"/>
                                        </p:tgtEl>
                                        <p:attrNameLst>
                                          <p:attrName>style.visibility</p:attrName>
                                        </p:attrNameLst>
                                      </p:cBhvr>
                                      <p:to>
                                        <p:strVal val="visible"/>
                                      </p:to>
                                    </p:set>
                                    <p:animEffect transition="in" filter="wipe(down)">
                                      <p:cBhvr>
                                        <p:cTn id="58"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解的稀疏性</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最终模型：</a:t>
            </a:r>
            <a:endParaRPr lang="en-US" altLang="zh-CN"/>
          </a:p>
          <a:p>
            <a:pPr indent="-358775" eaLnBrk="1" hangingPunct="1"/>
            <a:endParaRPr lang="en-US" altLang="zh-CN"/>
          </a:p>
          <a:p>
            <a:pPr indent="-358775" eaLnBrk="1" hangingPunct="1"/>
            <a:r>
              <a:rPr lang="en-US" altLang="zh-CN"/>
              <a:t>KKT</a:t>
            </a:r>
            <a:r>
              <a:t>条件：</a:t>
            </a:r>
          </a:p>
        </p:txBody>
      </p:sp>
      <p:pic>
        <p:nvPicPr>
          <p:cNvPr id="3686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11363" y="1203325"/>
            <a:ext cx="45767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p:cNvSpPr/>
          <p:nvPr/>
        </p:nvSpPr>
        <p:spPr>
          <a:xfrm>
            <a:off x="4246563" y="4475163"/>
            <a:ext cx="317500" cy="306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1174750" y="5087938"/>
            <a:ext cx="6788150" cy="147320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400" dirty="0"/>
              <a:t>支持向量机解的</a:t>
            </a:r>
            <a:r>
              <a:rPr lang="zh-CN" altLang="en-US" sz="2400" dirty="0">
                <a:solidFill>
                  <a:schemeClr val="tx2"/>
                </a:solidFill>
              </a:rPr>
              <a:t>稀疏性</a:t>
            </a:r>
            <a:r>
              <a:rPr lang="en-US" altLang="zh-CN" sz="2400" dirty="0"/>
              <a:t>: </a:t>
            </a:r>
            <a:r>
              <a:rPr lang="zh-CN" altLang="en-US" sz="2400" dirty="0"/>
              <a:t>训练完成后</a:t>
            </a:r>
            <a:r>
              <a:rPr lang="en-US" altLang="zh-CN" sz="2400" dirty="0"/>
              <a:t>, </a:t>
            </a:r>
            <a:r>
              <a:rPr lang="zh-CN" altLang="en-US" sz="2400" dirty="0"/>
              <a:t>大部分的训练样本都不需保留</a:t>
            </a:r>
            <a:r>
              <a:rPr lang="en-US" altLang="zh-CN" sz="2400" dirty="0"/>
              <a:t>, </a:t>
            </a:r>
            <a:r>
              <a:rPr lang="zh-CN" altLang="en-US" sz="2400" dirty="0"/>
              <a:t>最终模型仅与支持向量</a:t>
            </a:r>
            <a:r>
              <a:rPr lang="zh-CN" altLang="en-US" sz="2400"/>
              <a:t>有关</a:t>
            </a:r>
            <a:r>
              <a:rPr lang="en-US" altLang="zh-CN" sz="2400"/>
              <a:t>.</a:t>
            </a:r>
            <a:endParaRPr lang="en-US" altLang="zh-CN" sz="2400"/>
          </a:p>
          <a:p>
            <a:pPr fontAlgn="auto">
              <a:lnSpc>
                <a:spcPts val="2475"/>
              </a:lnSpc>
              <a:spcBef>
                <a:spcPts val="0"/>
              </a:spcBef>
              <a:spcAft>
                <a:spcPts val="0"/>
              </a:spcAft>
              <a:tabLst>
                <a:tab pos="558800" algn="l"/>
              </a:tabLst>
              <a:defRPr/>
            </a:pPr>
            <a:r>
              <a:rPr lang="zh-CN" altLang="en-US" sz="2000">
                <a:solidFill>
                  <a:srgbClr val="000000"/>
                </a:solidFill>
                <a:latin typeface="幼圆" panose="02010509060101010101" pitchFamily="49" charset="-122"/>
              </a:rPr>
              <a:t>重要性质：模型训练完后，大部分的训练样本都不需要</a:t>
            </a:r>
            <a:endParaRPr lang="en-US" altLang="zh-CN" sz="2000">
              <a:solidFill>
                <a:srgbClr val="000000"/>
              </a:solidFill>
              <a:latin typeface="幼圆" panose="02010509060101010101" pitchFamily="49" charset="-122"/>
            </a:endParaRPr>
          </a:p>
          <a:p>
            <a:pPr fontAlgn="auto">
              <a:lnSpc>
                <a:spcPts val="2475"/>
              </a:lnSpc>
              <a:spcBef>
                <a:spcPts val="0"/>
              </a:spcBef>
              <a:spcAft>
                <a:spcPts val="0"/>
              </a:spcAft>
              <a:tabLst>
                <a:tab pos="558800" algn="l"/>
              </a:tabLst>
              <a:defRPr/>
            </a:pPr>
            <a:r>
              <a:rPr lang="zh-CN" altLang="en-US" sz="2000">
                <a:solidFill>
                  <a:srgbClr val="000000"/>
                </a:solidFill>
                <a:latin typeface="幼圆" panose="02010509060101010101" pitchFamily="49" charset="-122"/>
              </a:rPr>
              <a:t>保留，</a:t>
            </a:r>
            <a:r>
              <a:rPr lang="zh-CN" altLang="en-US" sz="2000">
                <a:solidFill>
                  <a:srgbClr val="FF0000"/>
                </a:solidFill>
                <a:latin typeface="幼圆" panose="02010509060101010101" pitchFamily="49" charset="-122"/>
              </a:rPr>
              <a:t>最终模型</a:t>
            </a:r>
            <a:r>
              <a:rPr lang="zh-CN" altLang="en-US" sz="2000">
                <a:solidFill>
                  <a:srgbClr val="000000"/>
                </a:solidFill>
                <a:latin typeface="幼圆" panose="02010509060101010101" pitchFamily="49" charset="-122"/>
              </a:rPr>
              <a:t>仅仅与支持向量有关</a:t>
            </a:r>
            <a:endParaRPr lang="zh-CN" altLang="en-US" sz="2200"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7075" y="2709863"/>
            <a:ext cx="28225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4446588"/>
            <a:ext cx="15065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6650" y="4452938"/>
            <a:ext cx="847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10"/>
          <p:cNvSpPr/>
          <p:nvPr/>
        </p:nvSpPr>
        <p:spPr>
          <a:xfrm>
            <a:off x="4481513" y="3238500"/>
            <a:ext cx="933450" cy="614363"/>
          </a:xfrm>
          <a:custGeom>
            <a:avLst/>
            <a:gdLst/>
            <a:ahLst/>
            <a:cxnLst/>
            <a:rect l="0" t="0" r="0" b="0"/>
            <a:pathLst>
              <a:path w="932688" h="614172">
                <a:moveTo>
                  <a:pt x="0" y="153542"/>
                </a:moveTo>
                <a:lnTo>
                  <a:pt x="625601" y="153542"/>
                </a:lnTo>
                <a:lnTo>
                  <a:pt x="625601" y="0"/>
                </a:lnTo>
                <a:lnTo>
                  <a:pt x="932687" y="307085"/>
                </a:lnTo>
                <a:lnTo>
                  <a:pt x="625601" y="614171"/>
                </a:lnTo>
                <a:lnTo>
                  <a:pt x="625601" y="460628"/>
                </a:lnTo>
                <a:lnTo>
                  <a:pt x="0" y="460628"/>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5" descr="ws_E0E0.tmp"/>
          <p:cNvPicPr/>
          <p:nvPr/>
        </p:nvPicPr>
        <p:blipFill>
          <a:blip r:embed="rId5">
            <a:extLst>
              <a:ext uri="{28A0092B-C50C-407E-A947-70E740481C1C}">
                <a14:useLocalDpi xmlns:a14="http://schemas.microsoft.com/office/drawing/2010/main" val="0"/>
              </a:ext>
            </a:extLst>
          </a:blip>
          <a:srcRect/>
          <a:stretch>
            <a:fillRect/>
          </a:stretch>
        </p:blipFill>
        <p:spPr bwMode="auto">
          <a:xfrm>
            <a:off x="6362700" y="3187700"/>
            <a:ext cx="1028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6" descr="ws_E0E1.tmp"/>
          <p:cNvPicPr/>
          <p:nvPr/>
        </p:nvPicPr>
        <p:blipFill>
          <a:blip r:embed="rId6">
            <a:extLst>
              <a:ext uri="{28A0092B-C50C-407E-A947-70E740481C1C}">
                <a14:useLocalDpi xmlns:a14="http://schemas.microsoft.com/office/drawing/2010/main" val="0"/>
              </a:ext>
            </a:extLst>
          </a:blip>
          <a:srcRect/>
          <a:stretch>
            <a:fillRect/>
          </a:stretch>
        </p:blipFill>
        <p:spPr bwMode="auto">
          <a:xfrm>
            <a:off x="6362700" y="3581400"/>
            <a:ext cx="162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2"/>
          <p:cNvSpPr txBox="1">
            <a:spLocks noChangeArrowheads="1"/>
          </p:cNvSpPr>
          <p:nvPr/>
        </p:nvSpPr>
        <p:spPr bwMode="auto">
          <a:xfrm>
            <a:off x="5729288" y="3208338"/>
            <a:ext cx="6159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300"/>
              </a:lnSpc>
            </a:pPr>
            <a:r>
              <a:rPr lang="zh-CN" altLang="en-US" sz="2400">
                <a:solidFill>
                  <a:srgbClr val="000000"/>
                </a:solidFill>
                <a:latin typeface="幼圆" panose="02010509060101010101" pitchFamily="49" charset="-122"/>
                <a:ea typeface="幼圆" panose="02010509060101010101" pitchFamily="49" charset="-122"/>
              </a:rPr>
              <a:t>必有</a:t>
            </a:r>
            <a:endParaRPr lang="zh-CN" altLang="en-US" sz="2400">
              <a:solidFill>
                <a:srgbClr val="000000"/>
              </a:solidFill>
              <a:latin typeface="幼圆" panose="02010509060101010101" pitchFamily="49" charset="-122"/>
              <a:ea typeface="幼圆" panose="02010509060101010101" pitchFamily="49" charset="-122"/>
            </a:endParaRPr>
          </a:p>
        </p:txBody>
      </p:sp>
      <p:sp>
        <p:nvSpPr>
          <p:cNvPr id="18" name="TextBox 33"/>
          <p:cNvSpPr txBox="1">
            <a:spLocks noChangeArrowheads="1"/>
          </p:cNvSpPr>
          <p:nvPr/>
        </p:nvSpPr>
        <p:spPr bwMode="auto">
          <a:xfrm>
            <a:off x="7418388" y="3208338"/>
            <a:ext cx="3079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300"/>
              </a:lnSpc>
            </a:pPr>
            <a:r>
              <a:rPr lang="zh-CN" altLang="en-US" sz="2400">
                <a:solidFill>
                  <a:srgbClr val="000000"/>
                </a:solidFill>
                <a:latin typeface="幼圆" panose="02010509060101010101" pitchFamily="49" charset="-122"/>
                <a:ea typeface="幼圆" panose="02010509060101010101" pitchFamily="49" charset="-122"/>
              </a:rPr>
              <a:t>或</a:t>
            </a:r>
            <a:endParaRPr lang="zh-CN" altLang="en-US" sz="2400">
              <a:solidFill>
                <a:srgbClr val="000000"/>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81000" y="1628775"/>
            <a:ext cx="8305800" cy="4392613"/>
          </a:xfrm>
        </p:spPr>
        <p:txBody>
          <a:bodyPr/>
          <a:lstStyle/>
          <a:p>
            <a:pPr eaLnBrk="1" hangingPunct="1"/>
            <a:r>
              <a:rPr lang="zh-CN" altLang="en-US" sz="2400" dirty="0" smtClean="0">
                <a:latin typeface="华文楷体" panose="02010600040101010101" pitchFamily="2" charset="-122"/>
                <a:ea typeface="华文楷体" panose="02010600040101010101" pitchFamily="2" charset="-122"/>
              </a:rPr>
              <a:t>传统的统计模式识别方法只有在样本趋向无穷大时，其性能才有理论的保证。统计学习理论（</a:t>
            </a:r>
            <a:r>
              <a:rPr lang="en-US" altLang="zh-CN" sz="2400" dirty="0" smtClean="0">
                <a:latin typeface="华文楷体" panose="02010600040101010101" pitchFamily="2" charset="-122"/>
                <a:ea typeface="华文楷体" panose="02010600040101010101" pitchFamily="2" charset="-122"/>
              </a:rPr>
              <a:t>STL</a:t>
            </a:r>
            <a:r>
              <a:rPr lang="zh-CN" altLang="en-US" sz="2400" dirty="0" smtClean="0">
                <a:latin typeface="华文楷体" panose="02010600040101010101" pitchFamily="2" charset="-122"/>
                <a:ea typeface="华文楷体" panose="02010600040101010101" pitchFamily="2" charset="-122"/>
              </a:rPr>
              <a:t>）研究</a:t>
            </a:r>
            <a:r>
              <a:rPr lang="zh-CN" altLang="en-US" sz="2400" dirty="0" smtClean="0">
                <a:solidFill>
                  <a:srgbClr val="FF0000"/>
                </a:solidFill>
                <a:latin typeface="华文楷体" panose="02010600040101010101" pitchFamily="2" charset="-122"/>
                <a:ea typeface="华文楷体" panose="02010600040101010101" pitchFamily="2" charset="-122"/>
              </a:rPr>
              <a:t>有限样本情况下的机器学习问题</a:t>
            </a:r>
            <a:r>
              <a:rPr lang="zh-CN" altLang="en-US" sz="2400" dirty="0" smtClean="0">
                <a:latin typeface="华文楷体" panose="02010600040101010101" pitchFamily="2" charset="-122"/>
                <a:ea typeface="华文楷体" panose="02010600040101010101" pitchFamily="2" charset="-122"/>
              </a:rPr>
              <a:t>。</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SVM</a:t>
            </a:r>
            <a:r>
              <a:rPr lang="zh-CN" altLang="en-US" sz="2400" dirty="0" smtClean="0">
                <a:latin typeface="华文楷体" panose="02010600040101010101" pitchFamily="2" charset="-122"/>
                <a:ea typeface="华文楷体" panose="02010600040101010101" pitchFamily="2" charset="-122"/>
              </a:rPr>
              <a:t>的理论基础就是统计学习理论。</a:t>
            </a:r>
            <a:endParaRPr lang="en-US" altLang="zh-CN" sz="2400" dirty="0" smtClean="0">
              <a:latin typeface="华文楷体" panose="02010600040101010101" pitchFamily="2" charset="-122"/>
              <a:ea typeface="华文楷体" panose="02010600040101010101" pitchFamily="2" charset="-122"/>
            </a:endParaRPr>
          </a:p>
          <a:p>
            <a:pPr marL="0" indent="0" eaLnBrk="1" hangingPunct="1">
              <a:buNone/>
            </a:pPr>
            <a:endParaRPr lang="zh-CN" altLang="en-US" sz="2400" dirty="0" smtClean="0">
              <a:latin typeface="华文楷体" panose="02010600040101010101" pitchFamily="2" charset="-122"/>
              <a:ea typeface="华文楷体" panose="02010600040101010101" pitchFamily="2" charset="-122"/>
            </a:endParaRPr>
          </a:p>
          <a:p>
            <a:pPr eaLnBrk="1" hangingPunct="1"/>
            <a:r>
              <a:rPr lang="zh-CN" altLang="en-US" sz="2400" dirty="0" smtClean="0">
                <a:solidFill>
                  <a:srgbClr val="FF0000"/>
                </a:solidFill>
                <a:latin typeface="华文楷体" panose="02010600040101010101" pitchFamily="2" charset="-122"/>
                <a:ea typeface="华文楷体" panose="02010600040101010101" pitchFamily="2" charset="-122"/>
              </a:rPr>
              <a:t>传统的统计模式识别方法在进行机器学习时，强调经验风险最小化。而单纯的经验风险最小化会产生“过学习问题”，其推广能力较差。</a:t>
            </a:r>
            <a:endParaRPr lang="en-US" altLang="zh-CN" sz="2400" dirty="0" smtClean="0">
              <a:solidFill>
                <a:srgbClr val="FF0000"/>
              </a:solidFill>
              <a:latin typeface="华文楷体" panose="02010600040101010101" pitchFamily="2" charset="-122"/>
              <a:ea typeface="华文楷体" panose="02010600040101010101" pitchFamily="2" charset="-122"/>
            </a:endParaRPr>
          </a:p>
          <a:p>
            <a:pPr marL="0" indent="0" eaLnBrk="1" hangingPunct="1">
              <a:buNone/>
            </a:pPr>
            <a:endParaRPr lang="zh-CN" altLang="en-US" sz="2400" dirty="0" smtClean="0">
              <a:solidFill>
                <a:srgbClr val="FF0000"/>
              </a:solidFill>
              <a:latin typeface="华文楷体" panose="02010600040101010101" pitchFamily="2" charset="-122"/>
              <a:ea typeface="华文楷体" panose="02010600040101010101" pitchFamily="2" charset="-122"/>
            </a:endParaRPr>
          </a:p>
          <a:p>
            <a:pPr eaLnBrk="1" hangingPunct="1"/>
            <a:r>
              <a:rPr lang="zh-CN" altLang="en-US" sz="2400" u="sng" dirty="0" smtClean="0">
                <a:solidFill>
                  <a:srgbClr val="FF0000"/>
                </a:solidFill>
                <a:latin typeface="华文楷体" panose="02010600040101010101" pitchFamily="2" charset="-122"/>
                <a:ea typeface="华文楷体" panose="02010600040101010101" pitchFamily="2" charset="-122"/>
              </a:rPr>
              <a:t>推广能力</a:t>
            </a:r>
            <a:r>
              <a:rPr lang="en-US" altLang="zh-CN" sz="2400" u="sng" dirty="0" smtClean="0">
                <a:solidFill>
                  <a:srgbClr val="FF0000"/>
                </a:solidFill>
                <a:latin typeface="华文楷体" panose="02010600040101010101" pitchFamily="2" charset="-122"/>
                <a:ea typeface="华文楷体" panose="02010600040101010101" pitchFamily="2" charset="-122"/>
              </a:rPr>
              <a:t>(</a:t>
            </a:r>
            <a:r>
              <a:rPr lang="zh-CN" altLang="en-US" sz="2400" u="sng" dirty="0" smtClean="0">
                <a:solidFill>
                  <a:srgbClr val="FF0000"/>
                </a:solidFill>
                <a:latin typeface="华文楷体" panose="02010600040101010101" pitchFamily="2" charset="-122"/>
                <a:ea typeface="华文楷体" panose="02010600040101010101" pitchFamily="2" charset="-122"/>
              </a:rPr>
              <a:t>泛化能力</a:t>
            </a:r>
            <a:r>
              <a:rPr lang="en-US" altLang="zh-CN" sz="2400" u="sng" dirty="0" smtClean="0">
                <a:solidFill>
                  <a:srgbClr val="FF0000"/>
                </a:solidFill>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是指</a:t>
            </a:r>
            <a:r>
              <a:rPr lang="en-US" altLang="zh-CN" sz="2400" dirty="0" smtClean="0">
                <a:latin typeface="华文楷体" panose="02010600040101010101" pitchFamily="2" charset="-122"/>
                <a:ea typeface="华文楷体" panose="02010600040101010101" pitchFamily="2" charset="-122"/>
              </a:rPr>
              <a:t>: </a:t>
            </a:r>
            <a:r>
              <a:rPr lang="zh-CN" altLang="en-US" sz="2400" dirty="0" smtClean="0">
                <a:latin typeface="华文楷体" panose="02010600040101010101" pitchFamily="2" charset="-122"/>
                <a:ea typeface="华文楷体" panose="02010600040101010101" pitchFamily="2" charset="-122"/>
              </a:rPr>
              <a:t>将学习机器</a:t>
            </a:r>
            <a:r>
              <a:rPr lang="en-US"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即预测函数</a:t>
            </a:r>
            <a:r>
              <a:rPr lang="en-US"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或称学习函数、学习模型</a:t>
            </a:r>
            <a:r>
              <a:rPr lang="en-US"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对未来输出进行正确预测的能力。</a:t>
            </a:r>
            <a:endParaRPr lang="zh-CN" altLang="en-US" sz="2400" dirty="0" smtClean="0">
              <a:latin typeface="华文楷体" panose="02010600040101010101" pitchFamily="2" charset="-122"/>
              <a:ea typeface="华文楷体" panose="02010600040101010101" pitchFamily="2" charset="-122"/>
            </a:endParaRPr>
          </a:p>
          <a:p>
            <a:pPr eaLnBrk="1" hangingPunct="1">
              <a:lnSpc>
                <a:spcPct val="90000"/>
              </a:lnSpc>
            </a:pPr>
            <a:endParaRPr lang="en-US" altLang="zh-CN" sz="2800" dirty="0" smtClean="0"/>
          </a:p>
        </p:txBody>
      </p:sp>
      <p:sp>
        <p:nvSpPr>
          <p:cNvPr id="339970" name="Rectangle 2"/>
          <p:cNvSpPr>
            <a:spLocks noGrp="1" noChangeArrowheads="1"/>
          </p:cNvSpPr>
          <p:nvPr>
            <p:ph type="title"/>
          </p:nvPr>
        </p:nvSpPr>
        <p:spPr>
          <a:xfrm>
            <a:off x="611560" y="260648"/>
            <a:ext cx="8229600" cy="1143000"/>
          </a:xfrm>
        </p:spPr>
        <p:txBody>
          <a:bodyPr/>
          <a:lstStyle/>
          <a:p>
            <a:pPr eaLnBrk="1" fontAlgn="auto" hangingPunct="1">
              <a:spcAft>
                <a:spcPts val="0"/>
              </a:spcAft>
              <a:defRPr/>
            </a:pPr>
            <a:r>
              <a:rPr lang="en-US" altLang="zh-CN" sz="3200" b="0" dirty="0" err="1" smtClean="0">
                <a:solidFill>
                  <a:srgbClr val="00B0F0"/>
                </a:solidFill>
                <a:effectLst/>
                <a:latin typeface="华文细黑" panose="02010600040101010101" pitchFamily="2" charset="-122"/>
                <a:ea typeface="华文细黑" panose="02010600040101010101" pitchFamily="2" charset="-122"/>
                <a:cs typeface="Times New Roman" panose="02020603050405020304" charset="0"/>
              </a:rPr>
              <a:t>SVM</a:t>
            </a:r>
            <a:r>
              <a:rPr lang="zh-CN" altLang="en-US" sz="3200" b="0" dirty="0" smtClean="0">
                <a:solidFill>
                  <a:srgbClr val="00B0F0"/>
                </a:solidFill>
                <a:effectLst/>
                <a:latin typeface="华文细黑" panose="02010600040101010101" pitchFamily="2" charset="-122"/>
                <a:ea typeface="华文细黑" panose="02010600040101010101" pitchFamily="2" charset="-122"/>
              </a:rPr>
              <a:t>的理论基础</a:t>
            </a:r>
            <a:endParaRPr lang="zh-CN" altLang="en-US" sz="3200" b="0" dirty="0" smtClean="0">
              <a:solidFill>
                <a:srgbClr val="00B0F0"/>
              </a:solidFill>
              <a:effectLst/>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p:cNvSpPr txBox="1">
            <a:spLocks noChangeArrowheads="1"/>
          </p:cNvSpPr>
          <p:nvPr/>
        </p:nvSpPr>
        <p:spPr bwMode="auto">
          <a:xfrm>
            <a:off x="1316038" y="219075"/>
            <a:ext cx="5578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latin typeface="Verdana" panose="020B0604030504040204" pitchFamily="34" charset="0"/>
                <a:ea typeface="幼圆" panose="02010509060101010101" pitchFamily="49" charset="-122"/>
              </a:rPr>
              <a:t>对偶方法重新求解前面的问题</a:t>
            </a:r>
            <a:endParaRPr lang="zh-CN" altLang="en-US" sz="3200">
              <a:latin typeface="Verdana" panose="020B0604030504040204" pitchFamily="34" charset="0"/>
              <a:ea typeface="幼圆" panose="02010509060101010101" pitchFamily="49" charset="-122"/>
            </a:endParaRPr>
          </a:p>
        </p:txBody>
      </p:sp>
      <p:graphicFrame>
        <p:nvGraphicFramePr>
          <p:cNvPr id="37891" name="Object 2"/>
          <p:cNvGraphicFramePr>
            <a:graphicFrameLocks noChangeAspect="1"/>
          </p:cNvGraphicFramePr>
          <p:nvPr/>
        </p:nvGraphicFramePr>
        <p:xfrm>
          <a:off x="238125" y="981075"/>
          <a:ext cx="8621713" cy="1108075"/>
        </p:xfrm>
        <a:graphic>
          <a:graphicData uri="http://schemas.openxmlformats.org/presentationml/2006/ole">
            <mc:AlternateContent xmlns:mc="http://schemas.openxmlformats.org/markup-compatibility/2006">
              <mc:Choice xmlns:v="urn:schemas-microsoft-com:vml" Requires="v">
                <p:oleObj spid="_x0000_s37901" name="Equation" r:id="rId1" imgW="3949700" imgH="508000" progId="Equation.DSMT4">
                  <p:embed/>
                </p:oleObj>
              </mc:Choice>
              <mc:Fallback>
                <p:oleObj name="Equation" r:id="rId1" imgW="3949700" imgH="508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981075"/>
                        <a:ext cx="86217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5" name="Object 3"/>
          <p:cNvGraphicFramePr>
            <a:graphicFrameLocks noChangeAspect="1"/>
          </p:cNvGraphicFramePr>
          <p:nvPr/>
        </p:nvGraphicFramePr>
        <p:xfrm>
          <a:off x="2543175" y="3219450"/>
          <a:ext cx="3078163" cy="2497138"/>
        </p:xfrm>
        <a:graphic>
          <a:graphicData uri="http://schemas.openxmlformats.org/presentationml/2006/ole">
            <mc:AlternateContent xmlns:mc="http://schemas.openxmlformats.org/markup-compatibility/2006">
              <mc:Choice xmlns:v="urn:schemas-microsoft-com:vml" Requires="v">
                <p:oleObj spid="_x0000_s37902" name="Equation" r:id="rId3" imgW="1409700" imgH="1143000" progId="Equation.DSMT4">
                  <p:embed/>
                </p:oleObj>
              </mc:Choice>
              <mc:Fallback>
                <p:oleObj name="Equation" r:id="rId3" imgW="1409700" imgH="1143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75" y="3219450"/>
                        <a:ext cx="3078163"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893" name="组合 6"/>
          <p:cNvGrpSpPr/>
          <p:nvPr/>
        </p:nvGrpSpPr>
        <p:grpSpPr bwMode="auto">
          <a:xfrm>
            <a:off x="649288" y="2514600"/>
            <a:ext cx="6904037" cy="4014788"/>
            <a:chOff x="987552" y="2423160"/>
            <a:chExt cx="6903720" cy="4014216"/>
          </a:xfrm>
        </p:grpSpPr>
        <p:cxnSp>
          <p:nvCxnSpPr>
            <p:cNvPr id="8" name="直接箭头连接符 7"/>
            <p:cNvCxnSpPr/>
            <p:nvPr/>
          </p:nvCxnSpPr>
          <p:spPr>
            <a:xfrm>
              <a:off x="987552" y="5880242"/>
              <a:ext cx="690372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17889" y="4425505"/>
              <a:ext cx="4014216" cy="95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516402" y="3712026"/>
              <a:ext cx="101595" cy="1015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0"/>
            <p:cNvSpPr/>
            <p:nvPr/>
          </p:nvSpPr>
          <p:spPr>
            <a:xfrm>
              <a:off x="5629189" y="3718375"/>
              <a:ext cx="101595" cy="999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椭圆 11"/>
            <p:cNvSpPr/>
            <p:nvPr/>
          </p:nvSpPr>
          <p:spPr>
            <a:xfrm>
              <a:off x="2987710" y="5016765"/>
              <a:ext cx="100007" cy="10158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down)">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1677988" y="993775"/>
          <a:ext cx="4406900" cy="3605213"/>
        </p:xfrm>
        <a:graphic>
          <a:graphicData uri="http://schemas.openxmlformats.org/presentationml/2006/ole">
            <mc:AlternateContent xmlns:mc="http://schemas.openxmlformats.org/markup-compatibility/2006">
              <mc:Choice xmlns:v="urn:schemas-microsoft-com:vml" Requires="v">
                <p:oleObj spid="_x0000_s38919" name="Equation" r:id="rId1" imgW="1397000" imgH="1143000" progId="Equation.DSMT4">
                  <p:embed/>
                </p:oleObj>
              </mc:Choice>
              <mc:Fallback>
                <p:oleObj name="Equation" r:id="rId1" imgW="1397000" imgH="1143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993775"/>
                        <a:ext cx="44069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59" name="Object 4"/>
          <p:cNvGraphicFramePr>
            <a:graphicFrameLocks noChangeAspect="1"/>
          </p:cNvGraphicFramePr>
          <p:nvPr/>
        </p:nvGraphicFramePr>
        <p:xfrm>
          <a:off x="1165225" y="4862513"/>
          <a:ext cx="5516563" cy="1357312"/>
        </p:xfrm>
        <a:graphic>
          <a:graphicData uri="http://schemas.openxmlformats.org/presentationml/2006/ole">
            <mc:AlternateContent xmlns:mc="http://schemas.openxmlformats.org/markup-compatibility/2006">
              <mc:Choice xmlns:v="urn:schemas-microsoft-com:vml" Requires="v">
                <p:oleObj spid="_x0000_s38920" name="Equation" r:id="rId3" imgW="1600200" imgH="393700" progId="Equation.DSMT4">
                  <p:embed/>
                </p:oleObj>
              </mc:Choice>
              <mc:Fallback>
                <p:oleObj name="Equation" r:id="rId3" imgW="1600200" imgH="393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225" y="4862513"/>
                        <a:ext cx="5516563"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Box 3"/>
          <p:cNvSpPr txBox="1">
            <a:spLocks noChangeArrowheads="1"/>
          </p:cNvSpPr>
          <p:nvPr/>
        </p:nvSpPr>
        <p:spPr bwMode="auto">
          <a:xfrm>
            <a:off x="1316038" y="219075"/>
            <a:ext cx="5578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latin typeface="Verdana" panose="020B0604030504040204" pitchFamily="34" charset="0"/>
                <a:ea typeface="幼圆" panose="02010509060101010101" pitchFamily="49" charset="-122"/>
              </a:rPr>
              <a:t>对偶方法重新求解前面的问题</a:t>
            </a:r>
            <a:endParaRPr lang="zh-CN" altLang="en-US" sz="3200">
              <a:latin typeface="Verdana" panose="020B060403050404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down)">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p:cNvSpPr txBox="1">
            <a:spLocks noChangeArrowheads="1"/>
          </p:cNvSpPr>
          <p:nvPr/>
        </p:nvSpPr>
        <p:spPr bwMode="auto">
          <a:xfrm>
            <a:off x="146050" y="119063"/>
            <a:ext cx="74898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latin typeface="Verdana" panose="020B0604030504040204" pitchFamily="34" charset="0"/>
                <a:ea typeface="幼圆" panose="02010509060101010101" pitchFamily="49" charset="-122"/>
              </a:rPr>
              <a:t>第一步：</a:t>
            </a:r>
            <a:r>
              <a:rPr lang="zh-CN" altLang="en-US" sz="4400">
                <a:solidFill>
                  <a:srgbClr val="FF0000"/>
                </a:solidFill>
                <a:latin typeface="Verdana" panose="020B0604030504040204" pitchFamily="34" charset="0"/>
                <a:ea typeface="幼圆" panose="02010509060101010101" pitchFamily="49" charset="-122"/>
              </a:rPr>
              <a:t>转化</a:t>
            </a:r>
            <a:r>
              <a:rPr lang="zh-CN" altLang="en-US" sz="4400">
                <a:latin typeface="Verdana" panose="020B0604030504040204" pitchFamily="34" charset="0"/>
                <a:ea typeface="幼圆" panose="02010509060101010101" pitchFamily="49" charset="-122"/>
              </a:rPr>
              <a:t>为对偶问题</a:t>
            </a:r>
            <a:endParaRPr lang="zh-CN" altLang="en-US" sz="4400">
              <a:latin typeface="Verdana" panose="020B0604030504040204" pitchFamily="34" charset="0"/>
              <a:ea typeface="幼圆" panose="02010509060101010101" pitchFamily="49" charset="-122"/>
            </a:endParaRPr>
          </a:p>
        </p:txBody>
      </p:sp>
      <p:graphicFrame>
        <p:nvGraphicFramePr>
          <p:cNvPr id="39939" name="Object 2"/>
          <p:cNvGraphicFramePr>
            <a:graphicFrameLocks noChangeAspect="1"/>
          </p:cNvGraphicFramePr>
          <p:nvPr/>
        </p:nvGraphicFramePr>
        <p:xfrm>
          <a:off x="153988" y="949325"/>
          <a:ext cx="8172450" cy="2963863"/>
        </p:xfrm>
        <a:graphic>
          <a:graphicData uri="http://schemas.openxmlformats.org/presentationml/2006/ole">
            <mc:AlternateContent xmlns:mc="http://schemas.openxmlformats.org/markup-compatibility/2006">
              <mc:Choice xmlns:v="urn:schemas-microsoft-com:vml" Requires="v">
                <p:oleObj spid="_x0000_s39943" name="Equation" r:id="rId1" imgW="2590800" imgH="939800" progId="Equation.DSMT4">
                  <p:embed/>
                </p:oleObj>
              </mc:Choice>
              <mc:Fallback>
                <p:oleObj name="Equation" r:id="rId1" imgW="2590800" imgH="9398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949325"/>
                        <a:ext cx="81724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3" name="Object 4"/>
          <p:cNvGraphicFramePr>
            <a:graphicFrameLocks noChangeAspect="1"/>
          </p:cNvGraphicFramePr>
          <p:nvPr/>
        </p:nvGraphicFramePr>
        <p:xfrm>
          <a:off x="0" y="4068763"/>
          <a:ext cx="9031288" cy="1830387"/>
        </p:xfrm>
        <a:graphic>
          <a:graphicData uri="http://schemas.openxmlformats.org/presentationml/2006/ole">
            <mc:AlternateContent xmlns:mc="http://schemas.openxmlformats.org/markup-compatibility/2006">
              <mc:Choice xmlns:v="urn:schemas-microsoft-com:vml" Requires="v">
                <p:oleObj spid="_x0000_s39944" name="Equation" r:id="rId3" imgW="4635500" imgH="939800" progId="Equation.DSMT4">
                  <p:embed/>
                </p:oleObj>
              </mc:Choice>
              <mc:Fallback>
                <p:oleObj name="Equation" r:id="rId3" imgW="4635500" imgH="939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68763"/>
                        <a:ext cx="9031288"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wipe(down)">
                                      <p:cBhvr>
                                        <p:cTn id="7"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4"/>
          <p:cNvSpPr txBox="1">
            <a:spLocks noChangeArrowheads="1"/>
          </p:cNvSpPr>
          <p:nvPr/>
        </p:nvSpPr>
        <p:spPr bwMode="auto">
          <a:xfrm>
            <a:off x="146050" y="119063"/>
            <a:ext cx="74898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latin typeface="Verdana" panose="020B0604030504040204" pitchFamily="34" charset="0"/>
                <a:ea typeface="幼圆" panose="02010509060101010101" pitchFamily="49" charset="-122"/>
              </a:rPr>
              <a:t>第二步：代入约束条件</a:t>
            </a:r>
            <a:endParaRPr lang="zh-CN" altLang="en-US" sz="4400">
              <a:latin typeface="Verdana" panose="020B0604030504040204" pitchFamily="34" charset="0"/>
              <a:ea typeface="幼圆" panose="02010509060101010101" pitchFamily="49" charset="-122"/>
            </a:endParaRPr>
          </a:p>
        </p:txBody>
      </p:sp>
      <p:graphicFrame>
        <p:nvGraphicFramePr>
          <p:cNvPr id="40963" name="Object 5"/>
          <p:cNvGraphicFramePr>
            <a:graphicFrameLocks noChangeAspect="1"/>
          </p:cNvGraphicFramePr>
          <p:nvPr/>
        </p:nvGraphicFramePr>
        <p:xfrm>
          <a:off x="5973763" y="211138"/>
          <a:ext cx="1741487" cy="592137"/>
        </p:xfrm>
        <a:graphic>
          <a:graphicData uri="http://schemas.openxmlformats.org/presentationml/2006/ole">
            <mc:AlternateContent xmlns:mc="http://schemas.openxmlformats.org/markup-compatibility/2006">
              <mc:Choice xmlns:v="urn:schemas-microsoft-com:vml" Requires="v">
                <p:oleObj spid="_x0000_s40971" name="Equation" r:id="rId1" imgW="673100" imgH="228600" progId="Equation.DSMT4">
                  <p:embed/>
                </p:oleObj>
              </mc:Choice>
              <mc:Fallback>
                <p:oleObj name="Equation" r:id="rId1" imgW="673100" imgH="2286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63" y="211138"/>
                        <a:ext cx="174148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4" name="Object 6"/>
          <p:cNvGraphicFramePr>
            <a:graphicFrameLocks noChangeAspect="1"/>
          </p:cNvGraphicFramePr>
          <p:nvPr/>
        </p:nvGraphicFramePr>
        <p:xfrm>
          <a:off x="160338" y="1084263"/>
          <a:ext cx="7459662" cy="1644650"/>
        </p:xfrm>
        <a:graphic>
          <a:graphicData uri="http://schemas.openxmlformats.org/presentationml/2006/ole">
            <mc:AlternateContent xmlns:mc="http://schemas.openxmlformats.org/markup-compatibility/2006">
              <mc:Choice xmlns:v="urn:schemas-microsoft-com:vml" Requires="v">
                <p:oleObj spid="_x0000_s40972" name="Equation" r:id="rId3" imgW="2882900" imgH="635000" progId="Equation.DSMT4">
                  <p:embed/>
                </p:oleObj>
              </mc:Choice>
              <mc:Fallback>
                <p:oleObj name="Equation" r:id="rId3" imgW="2882900" imgH="6350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1084263"/>
                        <a:ext cx="745966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8" name="Object 7"/>
          <p:cNvGraphicFramePr>
            <a:graphicFrameLocks noChangeAspect="1"/>
          </p:cNvGraphicFramePr>
          <p:nvPr/>
        </p:nvGraphicFramePr>
        <p:xfrm>
          <a:off x="476250" y="2847975"/>
          <a:ext cx="5192713" cy="1973263"/>
        </p:xfrm>
        <a:graphic>
          <a:graphicData uri="http://schemas.openxmlformats.org/presentationml/2006/ole">
            <mc:AlternateContent xmlns:mc="http://schemas.openxmlformats.org/markup-compatibility/2006">
              <mc:Choice xmlns:v="urn:schemas-microsoft-com:vml" Requires="v">
                <p:oleObj spid="_x0000_s40973" name="Equation" r:id="rId5" imgW="2006600" imgH="762000" progId="Equation.DSMT4">
                  <p:embed/>
                </p:oleObj>
              </mc:Choice>
              <mc:Fallback>
                <p:oleObj name="Equation" r:id="rId5" imgW="2006600" imgH="762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 y="2847975"/>
                        <a:ext cx="5192713"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9" name="Object 8"/>
          <p:cNvGraphicFramePr>
            <a:graphicFrameLocks noChangeAspect="1"/>
          </p:cNvGraphicFramePr>
          <p:nvPr/>
        </p:nvGraphicFramePr>
        <p:xfrm>
          <a:off x="276225" y="4556125"/>
          <a:ext cx="8510588" cy="2301875"/>
        </p:xfrm>
        <a:graphic>
          <a:graphicData uri="http://schemas.openxmlformats.org/presentationml/2006/ole">
            <mc:AlternateContent xmlns:mc="http://schemas.openxmlformats.org/markup-compatibility/2006">
              <mc:Choice xmlns:v="urn:schemas-microsoft-com:vml" Requires="v">
                <p:oleObj spid="_x0000_s40974" name="Equation" r:id="rId7" imgW="3289300" imgH="889000" progId="Equation.DSMT4">
                  <p:embed/>
                </p:oleObj>
              </mc:Choice>
              <mc:Fallback>
                <p:oleObj name="Equation" r:id="rId7" imgW="3289300" imgH="8890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25" y="4556125"/>
                        <a:ext cx="8510588"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down)">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wipe(down)">
                                      <p:cBhvr>
                                        <p:cTn id="12"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146050" y="119063"/>
            <a:ext cx="93630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latin typeface="Verdana" panose="020B0604030504040204" pitchFamily="34" charset="0"/>
                <a:ea typeface="幼圆" panose="02010509060101010101" pitchFamily="49" charset="-122"/>
              </a:rPr>
              <a:t>第三步：利用</a:t>
            </a:r>
            <a:r>
              <a:rPr lang="en-US" altLang="zh-CN" sz="4400">
                <a:solidFill>
                  <a:srgbClr val="FF0000"/>
                </a:solidFill>
                <a:latin typeface="Verdana" panose="020B0604030504040204" pitchFamily="34" charset="0"/>
                <a:ea typeface="幼圆" panose="02010509060101010101" pitchFamily="49" charset="-122"/>
              </a:rPr>
              <a:t>KKT</a:t>
            </a:r>
            <a:r>
              <a:rPr lang="zh-CN" altLang="en-US" sz="4400">
                <a:latin typeface="Verdana" panose="020B0604030504040204" pitchFamily="34" charset="0"/>
                <a:ea typeface="幼圆" panose="02010509060101010101" pitchFamily="49" charset="-122"/>
              </a:rPr>
              <a:t>条件，计算向量</a:t>
            </a:r>
            <a:r>
              <a:rPr lang="en-US" altLang="zh-CN" sz="4400">
                <a:latin typeface="Verdana" panose="020B0604030504040204" pitchFamily="34" charset="0"/>
                <a:ea typeface="幼圆" panose="02010509060101010101" pitchFamily="49" charset="-122"/>
              </a:rPr>
              <a:t>w</a:t>
            </a:r>
            <a:endParaRPr lang="zh-CN" altLang="en-US" sz="4400">
              <a:latin typeface="Verdana" panose="020B0604030504040204" pitchFamily="34" charset="0"/>
              <a:ea typeface="幼圆" panose="02010509060101010101" pitchFamily="49" charset="-122"/>
            </a:endParaRPr>
          </a:p>
        </p:txBody>
      </p:sp>
      <p:graphicFrame>
        <p:nvGraphicFramePr>
          <p:cNvPr id="41987" name="Object 3"/>
          <p:cNvGraphicFramePr>
            <a:graphicFrameLocks noChangeAspect="1"/>
          </p:cNvGraphicFramePr>
          <p:nvPr/>
        </p:nvGraphicFramePr>
        <p:xfrm>
          <a:off x="152400" y="914400"/>
          <a:ext cx="8280400" cy="3355975"/>
        </p:xfrm>
        <a:graphic>
          <a:graphicData uri="http://schemas.openxmlformats.org/presentationml/2006/ole">
            <mc:AlternateContent xmlns:mc="http://schemas.openxmlformats.org/markup-compatibility/2006">
              <mc:Choice xmlns:v="urn:schemas-microsoft-com:vml" Requires="v">
                <p:oleObj spid="_x0000_s41995" name="Equation" r:id="rId1" imgW="3200400" imgH="1295400" progId="Equation.DSMT4">
                  <p:embed/>
                </p:oleObj>
              </mc:Choice>
              <mc:Fallback>
                <p:oleObj name="Equation" r:id="rId1" imgW="3200400" imgH="12954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2804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1" name="Object 4"/>
          <p:cNvGraphicFramePr>
            <a:graphicFrameLocks noChangeAspect="1"/>
          </p:cNvGraphicFramePr>
          <p:nvPr/>
        </p:nvGraphicFramePr>
        <p:xfrm>
          <a:off x="239713" y="4348163"/>
          <a:ext cx="7329487" cy="900112"/>
        </p:xfrm>
        <a:graphic>
          <a:graphicData uri="http://schemas.openxmlformats.org/presentationml/2006/ole">
            <mc:AlternateContent xmlns:mc="http://schemas.openxmlformats.org/markup-compatibility/2006">
              <mc:Choice xmlns:v="urn:schemas-microsoft-com:vml" Requires="v">
                <p:oleObj spid="_x0000_s41996" name="Equation" r:id="rId3" imgW="3200400" imgH="393700" progId="Equation.DSMT4">
                  <p:embed/>
                </p:oleObj>
              </mc:Choice>
              <mc:Fallback>
                <p:oleObj name="Equation" r:id="rId3" imgW="3200400" imgH="3937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4348163"/>
                        <a:ext cx="7329487"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2" name="Object 5"/>
          <p:cNvGraphicFramePr>
            <a:graphicFrameLocks noChangeAspect="1"/>
          </p:cNvGraphicFramePr>
          <p:nvPr/>
        </p:nvGraphicFramePr>
        <p:xfrm>
          <a:off x="287338" y="5399088"/>
          <a:ext cx="4595812" cy="987425"/>
        </p:xfrm>
        <a:graphic>
          <a:graphicData uri="http://schemas.openxmlformats.org/presentationml/2006/ole">
            <mc:AlternateContent xmlns:mc="http://schemas.openxmlformats.org/markup-compatibility/2006">
              <mc:Choice xmlns:v="urn:schemas-microsoft-com:vml" Requires="v">
                <p:oleObj spid="_x0000_s41997" name="Equation" r:id="rId5" imgW="2006600" imgH="431800" progId="Equation.DSMT4">
                  <p:embed/>
                </p:oleObj>
              </mc:Choice>
              <mc:Fallback>
                <p:oleObj name="Equation" r:id="rId5" imgW="2006600" imgH="431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8" y="5399088"/>
                        <a:ext cx="459581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6"/>
          <p:cNvGraphicFramePr>
            <a:graphicFrameLocks noChangeAspect="1"/>
          </p:cNvGraphicFramePr>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spid="_x0000_s41998" name="Equation" r:id="rId7" imgW="114300" imgH="177800" progId="Equation.DSMT4">
                  <p:embed/>
                </p:oleObj>
              </mc:Choice>
              <mc:Fallback>
                <p:oleObj name="Equation" r:id="rId7" imgW="114300" imgH="177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wipe(down)">
                                      <p:cBhvr>
                                        <p:cTn id="7" dur="500"/>
                                        <p:tgtEl>
                                          <p:spTgt spid="225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down)">
                                      <p:cBhvr>
                                        <p:cTn id="12"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336550" y="1214438"/>
          <a:ext cx="5148263" cy="522287"/>
        </p:xfrm>
        <a:graphic>
          <a:graphicData uri="http://schemas.openxmlformats.org/presentationml/2006/ole">
            <mc:AlternateContent xmlns:mc="http://schemas.openxmlformats.org/markup-compatibility/2006">
              <mc:Choice xmlns:v="urn:schemas-microsoft-com:vml" Requires="v">
                <p:oleObj spid="_x0000_s43020" name="Equation" r:id="rId1" imgW="2247900" imgH="228600" progId="Equation.DSMT4">
                  <p:embed/>
                </p:oleObj>
              </mc:Choice>
              <mc:Fallback>
                <p:oleObj name="Equation" r:id="rId1" imgW="2247900" imgH="2286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214438"/>
                        <a:ext cx="5148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1" name="TextBox 2"/>
          <p:cNvSpPr txBox="1">
            <a:spLocks noChangeArrowheads="1"/>
          </p:cNvSpPr>
          <p:nvPr/>
        </p:nvSpPr>
        <p:spPr bwMode="auto">
          <a:xfrm>
            <a:off x="146050" y="119063"/>
            <a:ext cx="93630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a:latin typeface="Verdana" panose="020B0604030504040204" pitchFamily="34" charset="0"/>
                <a:ea typeface="幼圆" panose="02010509060101010101" pitchFamily="49" charset="-122"/>
              </a:rPr>
              <a:t>第四步：利用</a:t>
            </a:r>
            <a:r>
              <a:rPr lang="en-US" altLang="zh-CN" sz="4400">
                <a:solidFill>
                  <a:srgbClr val="FF0000"/>
                </a:solidFill>
                <a:latin typeface="Verdana" panose="020B0604030504040204" pitchFamily="34" charset="0"/>
                <a:ea typeface="幼圆" panose="02010509060101010101" pitchFamily="49" charset="-122"/>
              </a:rPr>
              <a:t>KKT</a:t>
            </a:r>
            <a:r>
              <a:rPr lang="zh-CN" altLang="en-US" sz="4400">
                <a:latin typeface="Verdana" panose="020B0604030504040204" pitchFamily="34" charset="0"/>
                <a:ea typeface="幼圆" panose="02010509060101010101" pitchFamily="49" charset="-122"/>
              </a:rPr>
              <a:t>条件，计算</a:t>
            </a:r>
            <a:r>
              <a:rPr lang="en-US" altLang="zh-CN" sz="4400">
                <a:latin typeface="Verdana" panose="020B0604030504040204" pitchFamily="34" charset="0"/>
                <a:ea typeface="幼圆" panose="02010509060101010101" pitchFamily="49" charset="-122"/>
              </a:rPr>
              <a:t>b</a:t>
            </a:r>
            <a:endParaRPr lang="zh-CN" altLang="en-US" sz="4400">
              <a:latin typeface="Verdana" panose="020B0604030504040204" pitchFamily="34" charset="0"/>
              <a:ea typeface="幼圆" panose="02010509060101010101" pitchFamily="49" charset="-122"/>
            </a:endParaRPr>
          </a:p>
        </p:txBody>
      </p:sp>
      <p:graphicFrame>
        <p:nvGraphicFramePr>
          <p:cNvPr id="23555" name="Object 3"/>
          <p:cNvGraphicFramePr>
            <a:graphicFrameLocks noChangeAspect="1"/>
          </p:cNvGraphicFramePr>
          <p:nvPr/>
        </p:nvGraphicFramePr>
        <p:xfrm>
          <a:off x="428625" y="1844675"/>
          <a:ext cx="8035925" cy="960438"/>
        </p:xfrm>
        <a:graphic>
          <a:graphicData uri="http://schemas.openxmlformats.org/presentationml/2006/ole">
            <mc:AlternateContent xmlns:mc="http://schemas.openxmlformats.org/markup-compatibility/2006">
              <mc:Choice xmlns:v="urn:schemas-microsoft-com:vml" Requires="v">
                <p:oleObj spid="_x0000_s43021" name="Equation" r:id="rId3" imgW="3403600" imgH="406400" progId="Equation.DSMT4">
                  <p:embed/>
                </p:oleObj>
              </mc:Choice>
              <mc:Fallback>
                <p:oleObj name="Equation" r:id="rId3" imgW="3403600" imgH="406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844675"/>
                        <a:ext cx="80359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265113" y="5903913"/>
            <a:ext cx="79009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Verdana" panose="020B0604030504040204" pitchFamily="34" charset="0"/>
                <a:ea typeface="幼圆" panose="02010509060101010101" pitchFamily="49" charset="-122"/>
              </a:rPr>
              <a:t>     如果样本变多，</a:t>
            </a:r>
            <a:r>
              <a:rPr lang="zh-CN" altLang="en-US" sz="2800">
                <a:solidFill>
                  <a:srgbClr val="FF0000"/>
                </a:solidFill>
                <a:latin typeface="Verdana" panose="020B0604030504040204" pitchFamily="34" charset="0"/>
                <a:ea typeface="幼圆" panose="02010509060101010101" pitchFamily="49" charset="-122"/>
              </a:rPr>
              <a:t>人工</a:t>
            </a:r>
            <a:r>
              <a:rPr lang="zh-CN" altLang="en-US" sz="2800">
                <a:latin typeface="Verdana" panose="020B0604030504040204" pitchFamily="34" charset="0"/>
                <a:ea typeface="幼圆" panose="02010509060101010101" pitchFamily="49" charset="-122"/>
              </a:rPr>
              <a:t>计算不现实，需要一种高效的计算算法</a:t>
            </a:r>
            <a:endParaRPr lang="zh-CN" altLang="en-US" sz="2800">
              <a:latin typeface="Verdana" panose="020B0604030504040204" pitchFamily="34" charset="0"/>
              <a:ea typeface="幼圆" panose="02010509060101010101" pitchFamily="49" charset="-122"/>
            </a:endParaRPr>
          </a:p>
        </p:txBody>
      </p:sp>
      <p:graphicFrame>
        <p:nvGraphicFramePr>
          <p:cNvPr id="23556" name="Object 4"/>
          <p:cNvGraphicFramePr>
            <a:graphicFrameLocks noChangeAspect="1"/>
          </p:cNvGraphicFramePr>
          <p:nvPr/>
        </p:nvGraphicFramePr>
        <p:xfrm>
          <a:off x="423863" y="2905125"/>
          <a:ext cx="6867525" cy="1501775"/>
        </p:xfrm>
        <a:graphic>
          <a:graphicData uri="http://schemas.openxmlformats.org/presentationml/2006/ole">
            <mc:AlternateContent xmlns:mc="http://schemas.openxmlformats.org/markup-compatibility/2006">
              <mc:Choice xmlns:v="urn:schemas-microsoft-com:vml" Requires="v">
                <p:oleObj spid="_x0000_s43022" name="Equation" r:id="rId5" imgW="2908300" imgH="635000" progId="Equation.DSMT4">
                  <p:embed/>
                </p:oleObj>
              </mc:Choice>
              <mc:Fallback>
                <p:oleObj name="Equation" r:id="rId5" imgW="2908300" imgH="635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863" y="2905125"/>
                        <a:ext cx="68675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5"/>
          <p:cNvGraphicFramePr>
            <a:graphicFrameLocks noChangeAspect="1"/>
          </p:cNvGraphicFramePr>
          <p:nvPr/>
        </p:nvGraphicFramePr>
        <p:xfrm>
          <a:off x="514350" y="4368800"/>
          <a:ext cx="6567488" cy="1622425"/>
        </p:xfrm>
        <a:graphic>
          <a:graphicData uri="http://schemas.openxmlformats.org/presentationml/2006/ole">
            <mc:AlternateContent xmlns:mc="http://schemas.openxmlformats.org/markup-compatibility/2006">
              <mc:Choice xmlns:v="urn:schemas-microsoft-com:vml" Requires="v">
                <p:oleObj spid="_x0000_s43023" name="Equation" r:id="rId7" imgW="2781300" imgH="685800" progId="Equation.DSMT4">
                  <p:embed/>
                </p:oleObj>
              </mc:Choice>
              <mc:Fallback>
                <p:oleObj name="Equation" r:id="rId7" imgW="2781300" imgH="685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 y="4368800"/>
                        <a:ext cx="656748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wipe(down)">
                                      <p:cBhvr>
                                        <p:cTn id="7" dur="500"/>
                                        <p:tgtEl>
                                          <p:spTgt spid="235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556"/>
                                        </p:tgtEl>
                                        <p:attrNameLst>
                                          <p:attrName>style.visibility</p:attrName>
                                        </p:attrNameLst>
                                      </p:cBhvr>
                                      <p:to>
                                        <p:strVal val="visible"/>
                                      </p:to>
                                    </p:set>
                                    <p:animEffect transition="in" filter="wipe(down)">
                                      <p:cBhvr>
                                        <p:cTn id="12" dur="500"/>
                                        <p:tgtEl>
                                          <p:spTgt spid="235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557"/>
                                        </p:tgtEl>
                                        <p:attrNameLst>
                                          <p:attrName>style.visibility</p:attrName>
                                        </p:attrNameLst>
                                      </p:cBhvr>
                                      <p:to>
                                        <p:strVal val="visible"/>
                                      </p:to>
                                    </p:set>
                                    <p:animEffect transition="in" filter="wipe(down)">
                                      <p:cBhvr>
                                        <p:cTn id="17" dur="500"/>
                                        <p:tgtEl>
                                          <p:spTgt spid="235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8883650" cy="777875"/>
          </a:xfrm>
        </p:spPr>
        <p:txBody>
          <a:bodyPr>
            <a:normAutofit fontScale="90000"/>
          </a:bodyPr>
          <a:lstStyle/>
          <a:p>
            <a:pPr eaLnBrk="1" fontAlgn="auto" hangingPunct="1">
              <a:spcAft>
                <a:spcPts val="0"/>
              </a:spcAft>
              <a:defRPr/>
            </a:pPr>
            <a:r>
              <a:rPr lang="zh-CN" altLang="en-US" smtClean="0"/>
              <a:t>高效求解方法 </a:t>
            </a:r>
            <a:r>
              <a:rPr lang="en-US" altLang="zh-CN" smtClean="0"/>
              <a:t>– SMO:</a:t>
            </a:r>
            <a:br>
              <a:rPr lang="en-US" altLang="zh-CN" smtClean="0"/>
            </a:br>
            <a:r>
              <a:rPr lang="en-US" altLang="zh-CN" smtClean="0"/>
              <a:t>         sequential minimal optimization</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基本思路：不断执行如下两个步骤直至收敛</a:t>
            </a:r>
            <a:r>
              <a:rPr lang="en-US" altLang="zh-CN"/>
              <a:t>.</a:t>
            </a:r>
            <a:endParaRPr lang="en-US" altLang="zh-CN"/>
          </a:p>
          <a:p>
            <a:pPr lvl="1" indent="-358775" eaLnBrk="1" hangingPunct="1"/>
            <a:r>
              <a:rPr lang="zh-CN" altLang="en-US" smtClean="0"/>
              <a:t>第一步：</a:t>
            </a:r>
            <a:r>
              <a:rPr lang="zh-CN" altLang="en-US" smtClean="0">
                <a:solidFill>
                  <a:srgbClr val="FF0000"/>
                </a:solidFill>
              </a:rPr>
              <a:t>选取</a:t>
            </a:r>
            <a:r>
              <a:rPr lang="zh-CN" altLang="en-US" smtClean="0"/>
              <a:t>一对需更新的变量    和    </a:t>
            </a:r>
            <a:r>
              <a:rPr lang="en-US" altLang="zh-CN" smtClean="0"/>
              <a:t>.</a:t>
            </a:r>
            <a:endParaRPr lang="en-US" altLang="zh-CN" smtClean="0"/>
          </a:p>
          <a:p>
            <a:pPr lvl="1" indent="-358775" eaLnBrk="1" hangingPunct="1"/>
            <a:r>
              <a:rPr lang="zh-CN" altLang="en-US" smtClean="0"/>
              <a:t>第二步：固定</a:t>
            </a:r>
            <a:r>
              <a:rPr lang="en-US" altLang="zh-CN" i="1" smtClean="0"/>
              <a:t>    </a:t>
            </a:r>
            <a:r>
              <a:rPr lang="zh-CN" altLang="en-US" smtClean="0"/>
              <a:t>和    </a:t>
            </a:r>
            <a:r>
              <a:rPr lang="zh-CN" altLang="en-US" smtClean="0">
                <a:solidFill>
                  <a:srgbClr val="FF0000"/>
                </a:solidFill>
              </a:rPr>
              <a:t>以外</a:t>
            </a:r>
            <a:r>
              <a:rPr lang="zh-CN" altLang="en-US" smtClean="0"/>
              <a:t>的参数</a:t>
            </a:r>
            <a:r>
              <a:rPr lang="en-US" altLang="zh-CN" smtClean="0"/>
              <a:t>, </a:t>
            </a:r>
            <a:r>
              <a:rPr lang="zh-CN" altLang="en-US" smtClean="0"/>
              <a:t>求解对偶问题更新    和    </a:t>
            </a:r>
            <a:r>
              <a:rPr lang="en-US" altLang="zh-CN" smtClean="0"/>
              <a:t>.</a:t>
            </a:r>
            <a:endParaRPr lang="en-US" altLang="zh-CN" smtClean="0"/>
          </a:p>
          <a:p>
            <a:pPr indent="-358775" eaLnBrk="1" hangingPunct="1"/>
            <a:endParaRPr lang="en-US" altLang="zh-CN"/>
          </a:p>
          <a:p>
            <a:pPr indent="-358775" eaLnBrk="1" hangingPunct="1"/>
            <a:r>
              <a:t>仅考虑    和    时</a:t>
            </a:r>
            <a:r>
              <a:rPr lang="en-US" altLang="zh-CN"/>
              <a:t>, </a:t>
            </a:r>
            <a:r>
              <a:t>对偶问题的约束变为</a:t>
            </a:r>
            <a:endParaRPr lang="en-US" altLang="zh-CN"/>
          </a:p>
          <a:p>
            <a:pPr indent="-358775" eaLnBrk="1" hangingPunct="1"/>
            <a:endParaRPr lang="en-US" altLang="zh-CN"/>
          </a:p>
          <a:p>
            <a:pPr indent="-358775" eaLnBrk="1" hangingPunct="1"/>
            <a:endParaRPr lang="en-US" altLang="zh-CN"/>
          </a:p>
          <a:p>
            <a:pPr indent="-358775" eaLnBrk="1" hangingPunct="1"/>
            <a:endParaRPr lang="en-US" altLang="zh-CN"/>
          </a:p>
          <a:p>
            <a:pPr indent="-358775" eaLnBrk="1" hangingPunct="1"/>
            <a:endParaRPr lang="en-US" altLang="zh-CN"/>
          </a:p>
          <a:p>
            <a:pPr indent="-358775" eaLnBrk="1" hangingPunct="1"/>
            <a:endParaRPr lang="en-US" altLang="zh-CN"/>
          </a:p>
          <a:p>
            <a:pPr indent="-358775" eaLnBrk="1" hangingPunct="1"/>
            <a:r>
              <a:t>偏移项  ：通过</a:t>
            </a:r>
            <a:r>
              <a:rPr>
                <a:solidFill>
                  <a:srgbClr val="FF0000"/>
                </a:solidFill>
              </a:rPr>
              <a:t>支持向量</a:t>
            </a:r>
            <a:r>
              <a:t>来确定</a:t>
            </a:r>
            <a:r>
              <a:rPr lang="en-US" altLang="zh-CN"/>
              <a:t>.</a:t>
            </a:r>
            <a:endParaRPr lang="en-US" altLang="zh-CN"/>
          </a:p>
        </p:txBody>
      </p:sp>
      <p:graphicFrame>
        <p:nvGraphicFramePr>
          <p:cNvPr id="4" name="Object 1210"/>
          <p:cNvGraphicFramePr>
            <a:graphicFrameLocks noChangeAspect="1"/>
          </p:cNvGraphicFramePr>
          <p:nvPr/>
        </p:nvGraphicFramePr>
        <p:xfrm>
          <a:off x="4633913" y="1620838"/>
          <a:ext cx="285750" cy="252412"/>
        </p:xfrm>
        <a:graphic>
          <a:graphicData uri="http://schemas.openxmlformats.org/presentationml/2006/ole">
            <mc:AlternateContent xmlns:mc="http://schemas.openxmlformats.org/markup-compatibility/2006">
              <mc:Choice xmlns:v="urn:schemas-microsoft-com:vml" Requires="v">
                <p:oleObj spid="_x0000_s44055" name="Formula" r:id="rId1" imgW="134620" imgH="119380" progId="">
                  <p:embed/>
                </p:oleObj>
              </mc:Choice>
              <mc:Fallback>
                <p:oleObj name="Formula" r:id="rId1" imgW="134620" imgH="119380" progId="">
                  <p:embed/>
                  <p:pic>
                    <p:nvPicPr>
                      <p:cNvPr id="0" name="Object 1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913" y="1620838"/>
                        <a:ext cx="2857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11"/>
          <p:cNvGraphicFramePr>
            <a:graphicFrameLocks noChangeAspect="1"/>
          </p:cNvGraphicFramePr>
          <p:nvPr/>
        </p:nvGraphicFramePr>
        <p:xfrm>
          <a:off x="5237163" y="1616075"/>
          <a:ext cx="300037" cy="280988"/>
        </p:xfrm>
        <a:graphic>
          <a:graphicData uri="http://schemas.openxmlformats.org/presentationml/2006/ole">
            <mc:AlternateContent xmlns:mc="http://schemas.openxmlformats.org/markup-compatibility/2006">
              <mc:Choice xmlns:v="urn:schemas-microsoft-com:vml" Requires="v">
                <p:oleObj spid="_x0000_s44056" name="Formula" r:id="rId3" imgW="143510" imgH="133350" progId="">
                  <p:embed/>
                </p:oleObj>
              </mc:Choice>
              <mc:Fallback>
                <p:oleObj name="Formula" r:id="rId3" imgW="143510" imgH="133350" progId="">
                  <p:embed/>
                  <p:pic>
                    <p:nvPicPr>
                      <p:cNvPr id="0" name="Object 12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163" y="1616075"/>
                        <a:ext cx="300037"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212"/>
          <p:cNvGraphicFramePr>
            <a:graphicFrameLocks noChangeAspect="1"/>
          </p:cNvGraphicFramePr>
          <p:nvPr/>
        </p:nvGraphicFramePr>
        <p:xfrm>
          <a:off x="2600325" y="1971675"/>
          <a:ext cx="285750" cy="252413"/>
        </p:xfrm>
        <a:graphic>
          <a:graphicData uri="http://schemas.openxmlformats.org/presentationml/2006/ole">
            <mc:AlternateContent xmlns:mc="http://schemas.openxmlformats.org/markup-compatibility/2006">
              <mc:Choice xmlns:v="urn:schemas-microsoft-com:vml" Requires="v">
                <p:oleObj spid="_x0000_s44057" name="Formula" r:id="rId5" imgW="134620" imgH="119380" progId="">
                  <p:embed/>
                </p:oleObj>
              </mc:Choice>
              <mc:Fallback>
                <p:oleObj name="Formula" r:id="rId5" imgW="134620" imgH="119380" progId="">
                  <p:embed/>
                  <p:pic>
                    <p:nvPicPr>
                      <p:cNvPr id="0" name="Object 1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1971675"/>
                        <a:ext cx="2857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13"/>
          <p:cNvGraphicFramePr>
            <a:graphicFrameLocks noChangeAspect="1"/>
          </p:cNvGraphicFramePr>
          <p:nvPr/>
        </p:nvGraphicFramePr>
        <p:xfrm>
          <a:off x="3201988" y="1968500"/>
          <a:ext cx="301625" cy="280988"/>
        </p:xfrm>
        <a:graphic>
          <a:graphicData uri="http://schemas.openxmlformats.org/presentationml/2006/ole">
            <mc:AlternateContent xmlns:mc="http://schemas.openxmlformats.org/markup-compatibility/2006">
              <mc:Choice xmlns:v="urn:schemas-microsoft-com:vml" Requires="v">
                <p:oleObj spid="_x0000_s44058" name="Formula" r:id="rId6" imgW="143510" imgH="133350" progId="">
                  <p:embed/>
                </p:oleObj>
              </mc:Choice>
              <mc:Fallback>
                <p:oleObj name="Formula" r:id="rId6" imgW="143510" imgH="133350" progId="">
                  <p:embed/>
                  <p:pic>
                    <p:nvPicPr>
                      <p:cNvPr id="0" name="Object 12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1968500"/>
                        <a:ext cx="3016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214"/>
          <p:cNvGraphicFramePr>
            <a:graphicFrameLocks noChangeAspect="1"/>
          </p:cNvGraphicFramePr>
          <p:nvPr/>
        </p:nvGraphicFramePr>
        <p:xfrm>
          <a:off x="7046913" y="1965325"/>
          <a:ext cx="284162" cy="252413"/>
        </p:xfrm>
        <a:graphic>
          <a:graphicData uri="http://schemas.openxmlformats.org/presentationml/2006/ole">
            <mc:AlternateContent xmlns:mc="http://schemas.openxmlformats.org/markup-compatibility/2006">
              <mc:Choice xmlns:v="urn:schemas-microsoft-com:vml" Requires="v">
                <p:oleObj spid="_x0000_s44059" name="Formula" r:id="rId7" imgW="134620" imgH="119380" progId="">
                  <p:embed/>
                </p:oleObj>
              </mc:Choice>
              <mc:Fallback>
                <p:oleObj name="Formula" r:id="rId7" imgW="134620" imgH="119380" progId="">
                  <p:embed/>
                  <p:pic>
                    <p:nvPicPr>
                      <p:cNvPr id="0" name="Object 1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3" y="1965325"/>
                        <a:ext cx="2841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215"/>
          <p:cNvGraphicFramePr>
            <a:graphicFrameLocks noChangeAspect="1"/>
          </p:cNvGraphicFramePr>
          <p:nvPr/>
        </p:nvGraphicFramePr>
        <p:xfrm>
          <a:off x="7648575" y="1960563"/>
          <a:ext cx="300038" cy="280987"/>
        </p:xfrm>
        <a:graphic>
          <a:graphicData uri="http://schemas.openxmlformats.org/presentationml/2006/ole">
            <mc:AlternateContent xmlns:mc="http://schemas.openxmlformats.org/markup-compatibility/2006">
              <mc:Choice xmlns:v="urn:schemas-microsoft-com:vml" Requires="v">
                <p:oleObj spid="_x0000_s44060" name="Formula" r:id="rId8" imgW="143510" imgH="133350" progId="">
                  <p:embed/>
                </p:oleObj>
              </mc:Choice>
              <mc:Fallback>
                <p:oleObj name="Formula" r:id="rId8" imgW="143510" imgH="133350" progId="">
                  <p:embed/>
                  <p:pic>
                    <p:nvPicPr>
                      <p:cNvPr id="0" name="Object 1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575" y="1960563"/>
                        <a:ext cx="300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216"/>
          <p:cNvGraphicFramePr>
            <a:graphicFrameLocks noChangeAspect="1"/>
          </p:cNvGraphicFramePr>
          <p:nvPr/>
        </p:nvGraphicFramePr>
        <p:xfrm>
          <a:off x="1620838" y="2811463"/>
          <a:ext cx="285750" cy="250825"/>
        </p:xfrm>
        <a:graphic>
          <a:graphicData uri="http://schemas.openxmlformats.org/presentationml/2006/ole">
            <mc:AlternateContent xmlns:mc="http://schemas.openxmlformats.org/markup-compatibility/2006">
              <mc:Choice xmlns:v="urn:schemas-microsoft-com:vml" Requires="v">
                <p:oleObj spid="_x0000_s44061" name="Formula" r:id="rId9" imgW="134620" imgH="119380" progId="">
                  <p:embed/>
                </p:oleObj>
              </mc:Choice>
              <mc:Fallback>
                <p:oleObj name="Formula" r:id="rId9" imgW="134620" imgH="119380" progId="">
                  <p:embed/>
                  <p:pic>
                    <p:nvPicPr>
                      <p:cNvPr id="0" name="Object 1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8" y="2811463"/>
                        <a:ext cx="2857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217"/>
          <p:cNvGraphicFramePr>
            <a:graphicFrameLocks noChangeAspect="1"/>
          </p:cNvGraphicFramePr>
          <p:nvPr/>
        </p:nvGraphicFramePr>
        <p:xfrm>
          <a:off x="2249488" y="2806700"/>
          <a:ext cx="301625" cy="280988"/>
        </p:xfrm>
        <a:graphic>
          <a:graphicData uri="http://schemas.openxmlformats.org/presentationml/2006/ole">
            <mc:AlternateContent xmlns:mc="http://schemas.openxmlformats.org/markup-compatibility/2006">
              <mc:Choice xmlns:v="urn:schemas-microsoft-com:vml" Requires="v">
                <p:oleObj spid="_x0000_s44062" name="Formula" r:id="rId10" imgW="143510" imgH="133350" progId="">
                  <p:embed/>
                </p:oleObj>
              </mc:Choice>
              <mc:Fallback>
                <p:oleObj name="Formula" r:id="rId10" imgW="143510" imgH="133350" progId="">
                  <p:embed/>
                  <p:pic>
                    <p:nvPicPr>
                      <p:cNvPr id="0" name="Object 12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8" y="2806700"/>
                        <a:ext cx="3016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1174750" y="3983038"/>
            <a:ext cx="6788150" cy="83026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400" dirty="0"/>
              <a:t>用一个变量表示另一个变量</a:t>
            </a:r>
            <a:r>
              <a:rPr lang="en-US" altLang="zh-CN" sz="2400" dirty="0"/>
              <a:t>, </a:t>
            </a:r>
            <a:r>
              <a:rPr lang="zh-CN" altLang="en-US" sz="2400" dirty="0"/>
              <a:t>回代入对偶问题可得一个单变量的二次规划</a:t>
            </a:r>
            <a:r>
              <a:rPr lang="en-US" altLang="zh-CN" sz="2400" dirty="0"/>
              <a:t>, </a:t>
            </a:r>
            <a:r>
              <a:rPr lang="zh-CN" altLang="en-US" sz="2400" dirty="0"/>
              <a:t>该问题具有</a:t>
            </a:r>
            <a:r>
              <a:rPr lang="zh-CN" altLang="en-US" sz="2400" dirty="0">
                <a:solidFill>
                  <a:schemeClr val="tx2"/>
                </a:solidFill>
              </a:rPr>
              <a:t>闭式解</a:t>
            </a:r>
            <a:r>
              <a:rPr lang="en-US" altLang="zh-CN" sz="2400" dirty="0"/>
              <a:t>.</a:t>
            </a:r>
            <a:endParaRPr lang="en-US" altLang="zh-CN" sz="2400" dirty="0"/>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93850" y="5295900"/>
            <a:ext cx="1635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3159125"/>
            <a:ext cx="54800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hangingPunct="1">
              <a:defRPr/>
            </a:pPr>
            <a:r>
              <a:rPr lang="en-US" altLang="zh-CN" smtClean="0"/>
              <a:t>SMO </a:t>
            </a:r>
            <a:r>
              <a:rPr lang="zh-CN" altLang="en-US" smtClean="0"/>
              <a:t>变量选择原则</a:t>
            </a:r>
            <a:endParaRPr lang="zh-CN" altLang="en-US"/>
          </a:p>
        </p:txBody>
      </p:sp>
      <p:sp>
        <p:nvSpPr>
          <p:cNvPr id="45059" name="内容占位符 2"/>
          <p:cNvSpPr>
            <a:spLocks noGrp="1"/>
          </p:cNvSpPr>
          <p:nvPr>
            <p:ph idx="1"/>
          </p:nvPr>
        </p:nvSpPr>
        <p:spPr>
          <a:xfrm>
            <a:off x="287338" y="1158875"/>
            <a:ext cx="8616950" cy="4930775"/>
          </a:xfrm>
        </p:spPr>
        <p:txBody>
          <a:bodyPr/>
          <a:lstStyle/>
          <a:p>
            <a:pPr indent="-358775" eaLnBrk="1" hangingPunct="1">
              <a:lnSpc>
                <a:spcPct val="150000"/>
              </a:lnSpc>
            </a:pPr>
            <a:r>
              <a:rPr lang="en-US" altLang="zh-CN"/>
              <a:t> </a:t>
            </a:r>
            <a:r>
              <a:t>第</a:t>
            </a:r>
            <a:r>
              <a:rPr>
                <a:solidFill>
                  <a:srgbClr val="FF0000"/>
                </a:solidFill>
              </a:rPr>
              <a:t>一</a:t>
            </a:r>
            <a:r>
              <a:t>个变量是在</a:t>
            </a:r>
            <a:r>
              <a:rPr lang="en-US" altLang="zh-CN"/>
              <a:t>KKT</a:t>
            </a:r>
            <a:r>
              <a:t>条件不满足的中间选择，直观来看，</a:t>
            </a:r>
            <a:r>
              <a:rPr lang="en-US" altLang="zh-CN"/>
              <a:t>KKT</a:t>
            </a:r>
            <a:r>
              <a:t>条件违背的程度越大，则变量更新后可能会使得目标函数的增幅越大，从而选择</a:t>
            </a:r>
            <a:r>
              <a:rPr>
                <a:solidFill>
                  <a:srgbClr val="FF0000"/>
                </a:solidFill>
              </a:rPr>
              <a:t>违背</a:t>
            </a:r>
            <a:r>
              <a:rPr lang="en-US" altLang="zh-CN"/>
              <a:t>KKT</a:t>
            </a:r>
            <a:r>
              <a:t>条件</a:t>
            </a:r>
            <a:r>
              <a:rPr>
                <a:solidFill>
                  <a:srgbClr val="FF0000"/>
                </a:solidFill>
              </a:rPr>
              <a:t>程度越大</a:t>
            </a:r>
            <a:r>
              <a:t>的变量</a:t>
            </a:r>
            <a:endParaRPr lang="en-US"/>
          </a:p>
          <a:p>
            <a:pPr indent="-358775" eaLnBrk="1" hangingPunct="1">
              <a:lnSpc>
                <a:spcPct val="150000"/>
              </a:lnSpc>
            </a:pPr>
            <a:r>
              <a:rPr lang="en-US" altLang="zh-CN"/>
              <a:t> </a:t>
            </a:r>
            <a:r>
              <a:t>第</a:t>
            </a:r>
            <a:r>
              <a:rPr>
                <a:solidFill>
                  <a:srgbClr val="FF0000"/>
                </a:solidFill>
              </a:rPr>
              <a:t>二</a:t>
            </a:r>
            <a:r>
              <a:t>个变量应选择使得目标函数</a:t>
            </a:r>
            <a:r>
              <a:rPr>
                <a:solidFill>
                  <a:srgbClr val="FF0000"/>
                </a:solidFill>
              </a:rPr>
              <a:t>增长最快</a:t>
            </a:r>
            <a:r>
              <a:t>的变量；常用启发式，也就是两样本的</a:t>
            </a:r>
            <a:r>
              <a:rPr>
                <a:solidFill>
                  <a:srgbClr val="FF0000"/>
                </a:solidFill>
              </a:rPr>
              <a:t>间距最大</a:t>
            </a:r>
            <a:endParaRPr>
              <a:solidFill>
                <a:srgbClr val="FF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大纲</a:t>
            </a:r>
            <a:endParaRPr lang="zh-CN" altLang="en-US" dirty="0"/>
          </a:p>
        </p:txBody>
      </p:sp>
      <p:sp>
        <p:nvSpPr>
          <p:cNvPr id="3" name="内容占位符 2"/>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rPr>
                <a:solidFill>
                  <a:schemeClr val="bg1">
                    <a:lumMod val="85000"/>
                  </a:schemeClr>
                </a:solidFill>
              </a:rPr>
              <a:t>间隔与支持向量</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对偶问题</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t>核函数</a:t>
            </a:r>
            <a:endParaRPr lang="en-US" altLang="zh-CN"/>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软间隔与正则化</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支持向量回归</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核方法</a:t>
            </a:r>
            <a:endParaRPr>
              <a:solidFill>
                <a:schemeClr val="bg1">
                  <a:lumMod val="85000"/>
                </a:scheme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线性不可分</a:t>
            </a:r>
            <a:endParaRPr lang="zh-CN" altLang="en-US" dirty="0"/>
          </a:p>
        </p:txBody>
      </p:sp>
      <p:sp>
        <p:nvSpPr>
          <p:cNvPr id="47107" name="内容占位符 2"/>
          <p:cNvSpPr>
            <a:spLocks noGrp="1"/>
          </p:cNvSpPr>
          <p:nvPr>
            <p:ph idx="1"/>
          </p:nvPr>
        </p:nvSpPr>
        <p:spPr>
          <a:xfrm>
            <a:off x="260350" y="1158875"/>
            <a:ext cx="8616950" cy="4930775"/>
          </a:xfrm>
        </p:spPr>
        <p:txBody>
          <a:bodyPr/>
          <a:lstStyle/>
          <a:p>
            <a:pPr marL="0" indent="0" eaLnBrk="1" hangingPunct="1">
              <a:buFont typeface="Wingdings" panose="05000000000000000000" pitchFamily="2" charset="2"/>
              <a:buNone/>
            </a:pPr>
            <a:r>
              <a:rPr lang="en-US" altLang="zh-CN"/>
              <a:t>-Q:</a:t>
            </a:r>
            <a:r>
              <a:t>若不存在一个能正确划分两类样本的超平面</a:t>
            </a:r>
            <a:r>
              <a:rPr lang="en-US" altLang="zh-CN"/>
              <a:t>, </a:t>
            </a:r>
            <a:r>
              <a:t>怎么办</a:t>
            </a:r>
            <a:r>
              <a:rPr lang="en-US" altLang="zh-CN"/>
              <a:t>?</a:t>
            </a:r>
            <a:endParaRPr lang="en-US" altLang="zh-CN"/>
          </a:p>
          <a:p>
            <a:pPr marL="0" indent="0" eaLnBrk="1" hangingPunct="1">
              <a:buFont typeface="Wingdings" panose="05000000000000000000" pitchFamily="2" charset="2"/>
              <a:buNone/>
            </a:pPr>
            <a:r>
              <a:rPr lang="en-US" altLang="zh-CN"/>
              <a:t>-A:</a:t>
            </a:r>
            <a:r>
              <a:t>将样本从原始空间映射到一个</a:t>
            </a:r>
            <a:r>
              <a:rPr>
                <a:solidFill>
                  <a:schemeClr val="tx2"/>
                </a:solidFill>
              </a:rPr>
              <a:t>更高维</a:t>
            </a:r>
            <a:r>
              <a:t>的特征空间</a:t>
            </a:r>
            <a:r>
              <a:rPr lang="en-US" altLang="zh-CN"/>
              <a:t>, </a:t>
            </a:r>
            <a:r>
              <a:t>使得样本在这个特征空间内线性可分</a:t>
            </a:r>
            <a:r>
              <a:rPr lang="en-US" altLang="zh-CN"/>
              <a:t>.</a:t>
            </a:r>
            <a:endParaRPr lang="en-US" altLang="zh-CN"/>
          </a:p>
          <a:p>
            <a:pPr marL="0" indent="0" eaLnBrk="1" hangingPunct="1">
              <a:buFont typeface="Wingdings" panose="05000000000000000000" pitchFamily="2" charset="2"/>
              <a:buNone/>
            </a:pPr>
            <a:endParaRPr lang="en-US" altLang="zh-CN"/>
          </a:p>
        </p:txBody>
      </p:sp>
      <p:cxnSp>
        <p:nvCxnSpPr>
          <p:cNvPr id="4" name="直接箭头连接符 3"/>
          <p:cNvCxnSpPr/>
          <p:nvPr/>
        </p:nvCxnSpPr>
        <p:spPr>
          <a:xfrm flipH="1" flipV="1">
            <a:off x="1549400" y="3035300"/>
            <a:ext cx="0" cy="216058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1549400" y="5170488"/>
            <a:ext cx="2159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47110" name="组合 5"/>
          <p:cNvGrpSpPr/>
          <p:nvPr/>
        </p:nvGrpSpPr>
        <p:grpSpPr bwMode="auto">
          <a:xfrm>
            <a:off x="1927225" y="3582988"/>
            <a:ext cx="1260475" cy="1239837"/>
            <a:chOff x="1772741" y="1770345"/>
            <a:chExt cx="1259870" cy="1238551"/>
          </a:xfrm>
        </p:grpSpPr>
        <p:grpSp>
          <p:nvGrpSpPr>
            <p:cNvPr id="47149" name="组合 6"/>
            <p:cNvGrpSpPr/>
            <p:nvPr/>
          </p:nvGrpSpPr>
          <p:grpSpPr bwMode="auto">
            <a:xfrm>
              <a:off x="2924611" y="2900896"/>
              <a:ext cx="108000" cy="108000"/>
              <a:chOff x="5476803" y="2392530"/>
              <a:chExt cx="108000" cy="108000"/>
            </a:xfrm>
          </p:grpSpPr>
          <p:cxnSp>
            <p:nvCxnSpPr>
              <p:cNvPr id="13" name="直接连接符 12"/>
              <p:cNvCxnSpPr/>
              <p:nvPr/>
            </p:nvCxnSpPr>
            <p:spPr>
              <a:xfrm>
                <a:off x="5476905" y="2446611"/>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5476935" y="2446611"/>
                <a:ext cx="107838"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7150" name="组合 7"/>
            <p:cNvGrpSpPr/>
            <p:nvPr/>
          </p:nvGrpSpPr>
          <p:grpSpPr bwMode="auto">
            <a:xfrm>
              <a:off x="1772741" y="1770345"/>
              <a:ext cx="108000" cy="108000"/>
              <a:chOff x="5476803" y="2392530"/>
              <a:chExt cx="108000" cy="108000"/>
            </a:xfrm>
          </p:grpSpPr>
          <p:cxnSp>
            <p:nvCxnSpPr>
              <p:cNvPr id="11" name="直接连接符 10"/>
              <p:cNvCxnSpPr/>
              <p:nvPr/>
            </p:nvCxnSpPr>
            <p:spPr>
              <a:xfrm>
                <a:off x="5476803" y="2446449"/>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33" y="2446449"/>
                <a:ext cx="107838"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 name="直接连接符 8"/>
            <p:cNvCxnSpPr/>
            <p:nvPr/>
          </p:nvCxnSpPr>
          <p:spPr>
            <a:xfrm>
              <a:off x="2924713" y="1824264"/>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772741" y="2970836"/>
              <a:ext cx="107898"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任意多边形 14"/>
          <p:cNvSpPr/>
          <p:nvPr/>
        </p:nvSpPr>
        <p:spPr>
          <a:xfrm rot="1472675">
            <a:off x="1814513" y="3506788"/>
            <a:ext cx="1870075" cy="1287462"/>
          </a:xfrm>
          <a:custGeom>
            <a:avLst/>
            <a:gdLst>
              <a:gd name="connsiteX0" fmla="*/ 440266 w 1856405"/>
              <a:gd name="connsiteY0" fmla="*/ 0 h 1821971"/>
              <a:gd name="connsiteX1" fmla="*/ 1851378 w 1856405"/>
              <a:gd name="connsiteY1" fmla="*/ 1749778 h 1821971"/>
              <a:gd name="connsiteX2" fmla="*/ 0 w 1856405"/>
              <a:gd name="connsiteY2" fmla="*/ 1512711 h 1821971"/>
              <a:gd name="connsiteX3" fmla="*/ 0 w 1856405"/>
              <a:gd name="connsiteY3" fmla="*/ 1512711 h 1821971"/>
            </a:gdLst>
            <a:ahLst/>
            <a:cxnLst>
              <a:cxn ang="0">
                <a:pos x="connsiteX0" y="connsiteY0"/>
              </a:cxn>
              <a:cxn ang="0">
                <a:pos x="connsiteX1" y="connsiteY1"/>
              </a:cxn>
              <a:cxn ang="0">
                <a:pos x="connsiteX2" y="connsiteY2"/>
              </a:cxn>
              <a:cxn ang="0">
                <a:pos x="connsiteX3" y="connsiteY3"/>
              </a:cxn>
            </a:cxnLst>
            <a:rect l="l" t="t" r="r" b="b"/>
            <a:pathLst>
              <a:path w="1856405" h="1821971">
                <a:moveTo>
                  <a:pt x="440266" y="0"/>
                </a:moveTo>
                <a:cubicBezTo>
                  <a:pt x="1182511" y="748830"/>
                  <a:pt x="1924756" y="1497660"/>
                  <a:pt x="1851378" y="1749778"/>
                </a:cubicBezTo>
                <a:cubicBezTo>
                  <a:pt x="1778000" y="2001896"/>
                  <a:pt x="0" y="1512711"/>
                  <a:pt x="0" y="1512711"/>
                </a:cubicBezTo>
                <a:lnTo>
                  <a:pt x="0" y="1512711"/>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7112" name="组合 15"/>
          <p:cNvGrpSpPr/>
          <p:nvPr/>
        </p:nvGrpSpPr>
        <p:grpSpPr bwMode="auto">
          <a:xfrm>
            <a:off x="5557838" y="2894013"/>
            <a:ext cx="2589212" cy="2646362"/>
            <a:chOff x="4882943" y="976705"/>
            <a:chExt cx="2589902" cy="2647028"/>
          </a:xfrm>
        </p:grpSpPr>
        <p:cxnSp>
          <p:nvCxnSpPr>
            <p:cNvPr id="17" name="直接箭头连接符 16"/>
            <p:cNvCxnSpPr/>
            <p:nvPr/>
          </p:nvCxnSpPr>
          <p:spPr>
            <a:xfrm flipH="1" flipV="1">
              <a:off x="5681668" y="976705"/>
              <a:ext cx="0" cy="180067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672140" y="2774207"/>
              <a:ext cx="180070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4882943" y="2774207"/>
              <a:ext cx="801901" cy="849526"/>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47124" name="组合 19"/>
            <p:cNvGrpSpPr/>
            <p:nvPr/>
          </p:nvGrpSpPr>
          <p:grpSpPr bwMode="auto">
            <a:xfrm>
              <a:off x="5183915" y="3189965"/>
              <a:ext cx="144000" cy="144000"/>
              <a:chOff x="7101657" y="1465531"/>
              <a:chExt cx="144000" cy="144000"/>
            </a:xfrm>
          </p:grpSpPr>
          <p:sp>
            <p:nvSpPr>
              <p:cNvPr id="41" name="椭圆 40"/>
              <p:cNvSpPr/>
              <p:nvPr/>
            </p:nvSpPr>
            <p:spPr>
              <a:xfrm>
                <a:off x="7102390" y="1465803"/>
                <a:ext cx="142913" cy="14449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7146" name="组合 41"/>
              <p:cNvGrpSpPr/>
              <p:nvPr/>
            </p:nvGrpSpPr>
            <p:grpSpPr bwMode="auto">
              <a:xfrm>
                <a:off x="7120045" y="1481721"/>
                <a:ext cx="108000" cy="108000"/>
                <a:chOff x="5476803" y="2392530"/>
                <a:chExt cx="108000" cy="108000"/>
              </a:xfrm>
            </p:grpSpPr>
            <p:cxnSp>
              <p:nvCxnSpPr>
                <p:cNvPr id="43" name="直接连接符 42"/>
                <p:cNvCxnSpPr/>
                <p:nvPr/>
              </p:nvCxnSpPr>
              <p:spPr>
                <a:xfrm>
                  <a:off x="5476615" y="2446479"/>
                  <a:ext cx="1079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615" y="2446479"/>
                  <a:ext cx="107977"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1" name="直接箭头连接符 20"/>
            <p:cNvCxnSpPr/>
            <p:nvPr/>
          </p:nvCxnSpPr>
          <p:spPr>
            <a:xfrm flipH="1">
              <a:off x="5249753" y="1769066"/>
              <a:ext cx="454146" cy="48907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249753" y="2274018"/>
              <a:ext cx="6352" cy="886048"/>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6645538" y="1816703"/>
              <a:ext cx="7939" cy="97179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H="1" flipV="1">
              <a:off x="5694371" y="1789710"/>
              <a:ext cx="935287" cy="476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7129" name="组合 24"/>
            <p:cNvGrpSpPr/>
            <p:nvPr/>
          </p:nvGrpSpPr>
          <p:grpSpPr bwMode="auto">
            <a:xfrm>
              <a:off x="5619505" y="1712961"/>
              <a:ext cx="144000" cy="144000"/>
              <a:chOff x="7101657" y="1465531"/>
              <a:chExt cx="144000" cy="144000"/>
            </a:xfrm>
          </p:grpSpPr>
          <p:sp>
            <p:nvSpPr>
              <p:cNvPr id="37" name="椭圆 36"/>
              <p:cNvSpPr/>
              <p:nvPr/>
            </p:nvSpPr>
            <p:spPr>
              <a:xfrm>
                <a:off x="7101891" y="1466060"/>
                <a:ext cx="144500" cy="142911"/>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7142" name="组合 37"/>
              <p:cNvGrpSpPr/>
              <p:nvPr/>
            </p:nvGrpSpPr>
            <p:grpSpPr bwMode="auto">
              <a:xfrm>
                <a:off x="7120045" y="1481721"/>
                <a:ext cx="108000" cy="108000"/>
                <a:chOff x="5476803" y="2392530"/>
                <a:chExt cx="108000" cy="108000"/>
              </a:xfrm>
            </p:grpSpPr>
            <p:cxnSp>
              <p:nvCxnSpPr>
                <p:cNvPr id="39" name="直接连接符 38"/>
                <p:cNvCxnSpPr/>
                <p:nvPr/>
              </p:nvCxnSpPr>
              <p:spPr>
                <a:xfrm>
                  <a:off x="5495171" y="2446737"/>
                  <a:ext cx="1079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95171" y="2446737"/>
                  <a:ext cx="107977"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6" name="直接箭头连接符 25"/>
            <p:cNvCxnSpPr/>
            <p:nvPr/>
          </p:nvCxnSpPr>
          <p:spPr>
            <a:xfrm flipH="1" flipV="1">
              <a:off x="5249753" y="3237874"/>
              <a:ext cx="935287" cy="476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H="1">
              <a:off x="6192979" y="2751977"/>
              <a:ext cx="454146" cy="48748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5249753" y="2262904"/>
              <a:ext cx="935287" cy="3176"/>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6196155" y="2266079"/>
              <a:ext cx="6352" cy="97179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H="1">
              <a:off x="6192979" y="1797649"/>
              <a:ext cx="454146" cy="48907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7135" name="组合 30"/>
            <p:cNvGrpSpPr/>
            <p:nvPr/>
          </p:nvGrpSpPr>
          <p:grpSpPr bwMode="auto">
            <a:xfrm>
              <a:off x="6127639" y="2212067"/>
              <a:ext cx="144000" cy="144000"/>
              <a:chOff x="7101657" y="1465531"/>
              <a:chExt cx="144000" cy="144000"/>
            </a:xfrm>
          </p:grpSpPr>
          <p:sp>
            <p:nvSpPr>
              <p:cNvPr id="35" name="椭圆 34"/>
              <p:cNvSpPr/>
              <p:nvPr/>
            </p:nvSpPr>
            <p:spPr>
              <a:xfrm>
                <a:off x="7101893" y="1465555"/>
                <a:ext cx="144500" cy="14449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6" name="直接连接符 35"/>
              <p:cNvCxnSpPr/>
              <p:nvPr/>
            </p:nvCxnSpPr>
            <p:spPr>
              <a:xfrm>
                <a:off x="7120948" y="1535422"/>
                <a:ext cx="107978"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7136" name="组合 31"/>
            <p:cNvGrpSpPr/>
            <p:nvPr/>
          </p:nvGrpSpPr>
          <p:grpSpPr bwMode="auto">
            <a:xfrm>
              <a:off x="5637893" y="2677645"/>
              <a:ext cx="144000" cy="144000"/>
              <a:chOff x="7101657" y="1465531"/>
              <a:chExt cx="144000" cy="144000"/>
            </a:xfrm>
          </p:grpSpPr>
          <p:sp>
            <p:nvSpPr>
              <p:cNvPr id="33" name="椭圆 32"/>
              <p:cNvSpPr/>
              <p:nvPr/>
            </p:nvSpPr>
            <p:spPr>
              <a:xfrm>
                <a:off x="7100970" y="1465231"/>
                <a:ext cx="144501" cy="144499"/>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4" name="直接连接符 33"/>
              <p:cNvCxnSpPr/>
              <p:nvPr/>
            </p:nvCxnSpPr>
            <p:spPr>
              <a:xfrm>
                <a:off x="7120025" y="1535098"/>
                <a:ext cx="107978"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45" name="直接连接符 44"/>
          <p:cNvCxnSpPr/>
          <p:nvPr/>
        </p:nvCxnSpPr>
        <p:spPr>
          <a:xfrm>
            <a:off x="6540500" y="3695700"/>
            <a:ext cx="66675" cy="504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092825" y="4197350"/>
            <a:ext cx="517525" cy="9477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6354763" y="3714750"/>
            <a:ext cx="177800" cy="29368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65838" y="4967288"/>
            <a:ext cx="23812" cy="1889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059488" y="4019550"/>
            <a:ext cx="288925" cy="96996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069013" y="3700463"/>
            <a:ext cx="538162" cy="1452562"/>
          </a:xfrm>
          <a:custGeom>
            <a:avLst/>
            <a:gdLst>
              <a:gd name="connsiteX0" fmla="*/ 466725 w 538163"/>
              <a:gd name="connsiteY0" fmla="*/ 0 h 1452563"/>
              <a:gd name="connsiteX1" fmla="*/ 538163 w 538163"/>
              <a:gd name="connsiteY1" fmla="*/ 490538 h 1452563"/>
              <a:gd name="connsiteX2" fmla="*/ 23813 w 538163"/>
              <a:gd name="connsiteY2" fmla="*/ 1452563 h 1452563"/>
              <a:gd name="connsiteX3" fmla="*/ 0 w 538163"/>
              <a:gd name="connsiteY3" fmla="*/ 1285875 h 1452563"/>
              <a:gd name="connsiteX4" fmla="*/ 285750 w 538163"/>
              <a:gd name="connsiteY4" fmla="*/ 309563 h 1452563"/>
              <a:gd name="connsiteX5" fmla="*/ 466725 w 538163"/>
              <a:gd name="connsiteY5"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163" h="1452563">
                <a:moveTo>
                  <a:pt x="466725" y="0"/>
                </a:moveTo>
                <a:lnTo>
                  <a:pt x="538163" y="490538"/>
                </a:lnTo>
                <a:lnTo>
                  <a:pt x="23813" y="1452563"/>
                </a:lnTo>
                <a:lnTo>
                  <a:pt x="0" y="1285875"/>
                </a:lnTo>
                <a:lnTo>
                  <a:pt x="285750" y="309563"/>
                </a:lnTo>
                <a:lnTo>
                  <a:pt x="466725" y="0"/>
                </a:ln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47119" name="Object 153"/>
          <p:cNvGraphicFramePr>
            <a:graphicFrameLocks noChangeAspect="1"/>
          </p:cNvGraphicFramePr>
          <p:nvPr/>
        </p:nvGraphicFramePr>
        <p:xfrm>
          <a:off x="4117975" y="3724275"/>
          <a:ext cx="1022350" cy="288925"/>
        </p:xfrm>
        <a:graphic>
          <a:graphicData uri="http://schemas.openxmlformats.org/presentationml/2006/ole">
            <mc:AlternateContent xmlns:mc="http://schemas.openxmlformats.org/markup-compatibility/2006">
              <mc:Choice xmlns:v="urn:schemas-microsoft-com:vml" Requires="v">
                <p:oleObj spid="_x0000_s47158" name="Formula" r:id="rId1" imgW="631190" imgH="177800" progId="">
                  <p:embed/>
                </p:oleObj>
              </mc:Choice>
              <mc:Fallback>
                <p:oleObj name="Formula" r:id="rId1" imgW="631190" imgH="177800" progId="">
                  <p:embed/>
                  <p:pic>
                    <p:nvPicPr>
                      <p:cNvPr id="0" name="Object 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5" y="3724275"/>
                        <a:ext cx="10223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右箭头 51"/>
          <p:cNvSpPr/>
          <p:nvPr/>
        </p:nvSpPr>
        <p:spPr>
          <a:xfrm>
            <a:off x="3971925" y="4098925"/>
            <a:ext cx="1430338" cy="231775"/>
          </a:xfrm>
          <a:prstGeom prst="rightArrow">
            <a:avLst>
              <a:gd name="adj1" fmla="val 26304"/>
              <a:gd name="adj2" fmla="val 79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381000" y="1628775"/>
            <a:ext cx="8078788" cy="4392613"/>
          </a:xfrm>
        </p:spPr>
        <p:txBody>
          <a:bodyPr/>
          <a:lstStyle/>
          <a:p>
            <a:pPr eaLnBrk="1" hangingPunct="1"/>
            <a:r>
              <a:rPr lang="en-US" altLang="zh-CN" sz="2400" dirty="0" smtClean="0">
                <a:latin typeface="华文细黑" panose="02010600040101010101" pitchFamily="2" charset="-122"/>
                <a:ea typeface="华文细黑" panose="02010600040101010101" pitchFamily="2" charset="-122"/>
                <a:cs typeface="Times New Roman" panose="02020603050405020304" charset="0"/>
              </a:rPr>
              <a:t>“</a:t>
            </a:r>
            <a:r>
              <a:rPr lang="zh-CN" altLang="en-US" sz="2400" dirty="0" smtClean="0">
                <a:latin typeface="华文细黑" panose="02010600040101010101" pitchFamily="2" charset="-122"/>
                <a:ea typeface="华文细黑" panose="02010600040101010101" pitchFamily="2" charset="-122"/>
                <a:cs typeface="Times New Roman" panose="02020603050405020304" charset="0"/>
              </a:rPr>
              <a:t>过学习问题”：某些情况下，当</a:t>
            </a:r>
            <a:r>
              <a:rPr lang="zh-CN" altLang="en-US" sz="2400" dirty="0" smtClean="0">
                <a:solidFill>
                  <a:srgbClr val="FF0000"/>
                </a:solidFill>
                <a:latin typeface="华文细黑" panose="02010600040101010101" pitchFamily="2" charset="-122"/>
                <a:ea typeface="华文细黑" panose="02010600040101010101" pitchFamily="2" charset="-122"/>
                <a:cs typeface="Times New Roman" panose="02020603050405020304" charset="0"/>
              </a:rPr>
              <a:t>训练误差过小反而会导致推广能力的下降</a:t>
            </a:r>
            <a:r>
              <a:rPr lang="zh-CN" altLang="en-US" sz="2400" dirty="0" smtClean="0">
                <a:latin typeface="华文细黑" panose="02010600040101010101" pitchFamily="2" charset="-122"/>
                <a:ea typeface="华文细黑" panose="02010600040101010101" pitchFamily="2" charset="-122"/>
                <a:cs typeface="Times New Roman" panose="02020603050405020304" charset="0"/>
              </a:rPr>
              <a:t>。</a:t>
            </a:r>
            <a:endParaRPr lang="zh-CN" altLang="en-US" sz="2400" dirty="0" smtClean="0">
              <a:latin typeface="华文细黑" panose="02010600040101010101" pitchFamily="2" charset="-122"/>
              <a:ea typeface="华文细黑" panose="02010600040101010101" pitchFamily="2" charset="-122"/>
              <a:cs typeface="Times New Roman" panose="02020603050405020304" charset="0"/>
            </a:endParaRPr>
          </a:p>
          <a:p>
            <a:pPr eaLnBrk="1" hangingPunct="1"/>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例如：对一组</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k</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个训练样本</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a:t>
            </a:r>
            <a:r>
              <a:rPr lang="en-US" altLang="zh-CN" sz="2400" i="1" dirty="0" err="1" smtClean="0">
                <a:latin typeface="Times New Roman" panose="02020603050405020304" charset="0"/>
                <a:ea typeface="华文楷体" panose="02010600040101010101" pitchFamily="2" charset="-122"/>
                <a:cs typeface="Times New Roman" panose="02020603050405020304" charset="0"/>
              </a:rPr>
              <a:t>x,y</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 </a:t>
            </a:r>
            <a:r>
              <a:rPr lang="en-US" altLang="zh-CN" sz="2400" i="1" dirty="0" smtClean="0">
                <a:latin typeface="Times New Roman" panose="02020603050405020304" charset="0"/>
                <a:ea typeface="华文楷体" panose="02010600040101010101" pitchFamily="2" charset="-122"/>
                <a:cs typeface="Times New Roman" panose="02020603050405020304" charset="0"/>
              </a:rPr>
              <a:t>x</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分布在实数范围内，</a:t>
            </a:r>
            <a:r>
              <a:rPr lang="en-US" altLang="zh-CN" sz="2400" i="1" dirty="0" smtClean="0">
                <a:latin typeface="Times New Roman" panose="02020603050405020304" charset="0"/>
                <a:ea typeface="华文楷体" panose="02010600040101010101" pitchFamily="2" charset="-122"/>
                <a:cs typeface="Times New Roman" panose="02020603050405020304" charset="0"/>
              </a:rPr>
              <a:t>y</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取值在</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[0</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1]</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之间。无论这些样本是由什么模型产生的，我们总可以用</a:t>
            </a:r>
            <a:r>
              <a:rPr lang="en-US" altLang="zh-CN" sz="2400" i="1" dirty="0" smtClean="0">
                <a:latin typeface="Times New Roman" panose="02020603050405020304" charset="0"/>
                <a:ea typeface="华文楷体" panose="02010600040101010101" pitchFamily="2" charset="-122"/>
                <a:cs typeface="Times New Roman" panose="02020603050405020304" charset="0"/>
              </a:rPr>
              <a:t>y</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=sin(</a:t>
            </a:r>
            <a:r>
              <a:rPr lang="en-US" altLang="zh-CN" sz="2400" i="1" dirty="0" smtClean="0">
                <a:latin typeface="Times New Roman" panose="02020603050405020304" charset="0"/>
                <a:ea typeface="华文楷体" panose="02010600040101010101" pitchFamily="2" charset="-122"/>
                <a:cs typeface="Times New Roman" panose="02020603050405020304" charset="0"/>
              </a:rPr>
              <a:t>w*x</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a:t>
            </a:r>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去拟合，使得训练误差为</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0.</a:t>
            </a:r>
            <a:endParaRPr lang="en-US" altLang="zh-CN" sz="2400" dirty="0" smtClean="0">
              <a:latin typeface="华文楷体" panose="02010600040101010101" pitchFamily="2" charset="-122"/>
              <a:ea typeface="华文楷体" panose="02010600040101010101" pitchFamily="2" charset="-122"/>
              <a:cs typeface="Times New Roman" panose="02020603050405020304" charset="0"/>
            </a:endParaRPr>
          </a:p>
          <a:p>
            <a:pPr eaLnBrk="1" hangingPunct="1"/>
            <a:endParaRPr lang="en-US" altLang="zh-CN" dirty="0" smtClean="0">
              <a:cs typeface="Times New Roman" panose="02020603050405020304" charset="0"/>
            </a:endParaRPr>
          </a:p>
        </p:txBody>
      </p:sp>
      <p:sp>
        <p:nvSpPr>
          <p:cNvPr id="340994" name="Rectangle 2"/>
          <p:cNvSpPr>
            <a:spLocks noGrp="1" noChangeArrowheads="1"/>
          </p:cNvSpPr>
          <p:nvPr>
            <p:ph type="title"/>
          </p:nvPr>
        </p:nvSpPr>
        <p:spPr>
          <a:xfrm>
            <a:off x="467544" y="188640"/>
            <a:ext cx="8229600" cy="1143000"/>
          </a:xfrm>
        </p:spPr>
        <p:txBody>
          <a:bodyPr/>
          <a:lstStyle/>
          <a:p>
            <a:pPr eaLnBrk="1" fontAlgn="auto" hangingPunct="1">
              <a:spcAft>
                <a:spcPts val="0"/>
              </a:spcAft>
              <a:defRPr/>
            </a:pPr>
            <a:r>
              <a:rPr lang="zh-CN" altLang="en-US" sz="3200" dirty="0" smtClean="0">
                <a:solidFill>
                  <a:srgbClr val="00B0F0"/>
                </a:solidFill>
                <a:effectLst/>
                <a:latin typeface="华文细黑" panose="02010600040101010101" pitchFamily="2" charset="-122"/>
                <a:ea typeface="华文细黑" panose="02010600040101010101" pitchFamily="2" charset="-122"/>
              </a:rPr>
              <a:t>过学习问题</a:t>
            </a:r>
            <a:endParaRPr lang="zh-CN" altLang="en-US" sz="3200" dirty="0" smtClean="0">
              <a:solidFill>
                <a:srgbClr val="00B0F0"/>
              </a:solidFill>
              <a:effectLst/>
              <a:latin typeface="华文细黑" panose="02010600040101010101" pitchFamily="2" charset="-122"/>
              <a:ea typeface="华文细黑" panose="02010600040101010101" pitchFamily="2" charset="-122"/>
            </a:endParaRPr>
          </a:p>
        </p:txBody>
      </p:sp>
      <p:graphicFrame>
        <p:nvGraphicFramePr>
          <p:cNvPr id="2050" name="Object 2"/>
          <p:cNvGraphicFramePr>
            <a:graphicFrameLocks noChangeAspect="1"/>
          </p:cNvGraphicFramePr>
          <p:nvPr/>
        </p:nvGraphicFramePr>
        <p:xfrm>
          <a:off x="2051720" y="3861048"/>
          <a:ext cx="4020524" cy="936476"/>
        </p:xfrm>
        <a:graphic>
          <a:graphicData uri="http://schemas.openxmlformats.org/presentationml/2006/ole">
            <mc:AlternateContent xmlns:mc="http://schemas.openxmlformats.org/markup-compatibility/2006">
              <mc:Choice xmlns:v="urn:schemas-microsoft-com:vml" Requires="v">
                <p:oleObj spid="_x0000_s295001" name="Equation" r:id="rId1" imgW="43281600" imgH="10058400" progId="Equation.DSMT4">
                  <p:embed/>
                </p:oleObj>
              </mc:Choice>
              <mc:Fallback>
                <p:oleObj name="Equation" r:id="rId1" imgW="43281600" imgH="10058400" progId="Equation.DSMT4">
                  <p:embed/>
                  <p:pic>
                    <p:nvPicPr>
                      <p:cNvPr id="0" name="Picture 71"/>
                      <p:cNvPicPr>
                        <a:picLocks noChangeAspect="1" noChangeArrowheads="1"/>
                      </p:cNvPicPr>
                      <p:nvPr/>
                    </p:nvPicPr>
                    <p:blipFill>
                      <a:blip r:embed="rId2"/>
                      <a:srcRect/>
                      <a:stretch>
                        <a:fillRect/>
                      </a:stretch>
                    </p:blipFill>
                    <p:spPr bwMode="auto">
                      <a:xfrm>
                        <a:off x="2051720" y="3861048"/>
                        <a:ext cx="4020524" cy="936476"/>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27263" y="5381625"/>
            <a:ext cx="54625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3281363"/>
            <a:ext cx="5741987"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核支持向量机</a:t>
            </a:r>
            <a:endParaRPr lang="zh-CN" altLang="en-US" dirty="0"/>
          </a:p>
        </p:txBody>
      </p:sp>
      <p:sp>
        <p:nvSpPr>
          <p:cNvPr id="48133" name="内容占位符 2"/>
          <p:cNvSpPr>
            <a:spLocks noGrp="1"/>
          </p:cNvSpPr>
          <p:nvPr>
            <p:ph idx="1"/>
          </p:nvPr>
        </p:nvSpPr>
        <p:spPr>
          <a:xfrm>
            <a:off x="260350" y="1266825"/>
            <a:ext cx="8616950" cy="403225"/>
          </a:xfrm>
        </p:spPr>
        <p:txBody>
          <a:bodyPr/>
          <a:lstStyle/>
          <a:p>
            <a:pPr indent="-358775" eaLnBrk="1" hangingPunct="1"/>
            <a:r>
              <a:t>设样本   映射后的向量为      </a:t>
            </a:r>
            <a:r>
              <a:rPr lang="en-US" altLang="zh-CN"/>
              <a:t>, </a:t>
            </a:r>
            <a:r>
              <a:t>划分超平面为                        </a:t>
            </a:r>
            <a:r>
              <a:rPr lang="en-US" altLang="zh-CN"/>
              <a:t>.</a:t>
            </a:r>
            <a:endParaRPr lang="en-US" altLang="zh-CN"/>
          </a:p>
        </p:txBody>
      </p:sp>
      <p:graphicFrame>
        <p:nvGraphicFramePr>
          <p:cNvPr id="48134" name="Object 455"/>
          <p:cNvGraphicFramePr>
            <a:graphicFrameLocks noChangeAspect="1"/>
          </p:cNvGraphicFramePr>
          <p:nvPr/>
        </p:nvGraphicFramePr>
        <p:xfrm>
          <a:off x="1577975" y="1381125"/>
          <a:ext cx="207963" cy="252413"/>
        </p:xfrm>
        <a:graphic>
          <a:graphicData uri="http://schemas.openxmlformats.org/presentationml/2006/ole">
            <mc:AlternateContent xmlns:mc="http://schemas.openxmlformats.org/markup-compatibility/2006">
              <mc:Choice xmlns:v="urn:schemas-microsoft-com:vml" Requires="v">
                <p:oleObj spid="_x0000_s48147" name="Formula" r:id="rId3" imgW="100330" imgH="120650" progId="">
                  <p:embed/>
                </p:oleObj>
              </mc:Choice>
              <mc:Fallback>
                <p:oleObj name="Formula" r:id="rId3" imgW="100330" imgH="120650" progId="">
                  <p:embed/>
                  <p:pic>
                    <p:nvPicPr>
                      <p:cNvPr id="0" name="Object 4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1381125"/>
                        <a:ext cx="2079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5" name="Object 456"/>
          <p:cNvGraphicFramePr>
            <a:graphicFrameLocks noChangeAspect="1"/>
          </p:cNvGraphicFramePr>
          <p:nvPr/>
        </p:nvGraphicFramePr>
        <p:xfrm>
          <a:off x="3822700" y="1309688"/>
          <a:ext cx="544513" cy="323850"/>
        </p:xfrm>
        <a:graphic>
          <a:graphicData uri="http://schemas.openxmlformats.org/presentationml/2006/ole">
            <mc:AlternateContent xmlns:mc="http://schemas.openxmlformats.org/markup-compatibility/2006">
              <mc:Choice xmlns:v="urn:schemas-microsoft-com:vml" Requires="v">
                <p:oleObj spid="_x0000_s48148" name="Formula" r:id="rId5" imgW="295910" imgH="176530" progId="">
                  <p:embed/>
                </p:oleObj>
              </mc:Choice>
              <mc:Fallback>
                <p:oleObj name="Formula" r:id="rId5" imgW="295910" imgH="176530" progId="">
                  <p:embed/>
                  <p:pic>
                    <p:nvPicPr>
                      <p:cNvPr id="0" name="Object 4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0" y="1309688"/>
                        <a:ext cx="544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6" name="Object 457"/>
          <p:cNvGraphicFramePr>
            <a:graphicFrameLocks noChangeAspect="1"/>
          </p:cNvGraphicFramePr>
          <p:nvPr/>
        </p:nvGraphicFramePr>
        <p:xfrm>
          <a:off x="6261100" y="1289050"/>
          <a:ext cx="2359025" cy="365125"/>
        </p:xfrm>
        <a:graphic>
          <a:graphicData uri="http://schemas.openxmlformats.org/presentationml/2006/ole">
            <mc:AlternateContent xmlns:mc="http://schemas.openxmlformats.org/markup-compatibility/2006">
              <mc:Choice xmlns:v="urn:schemas-microsoft-com:vml" Requires="v">
                <p:oleObj spid="_x0000_s48149" name="Formula" r:id="rId7" imgW="1280160" imgH="198120" progId="">
                  <p:embed/>
                </p:oleObj>
              </mc:Choice>
              <mc:Fallback>
                <p:oleObj name="Formula" r:id="rId7" imgW="1280160" imgH="198120" progId="">
                  <p:embed/>
                  <p:pic>
                    <p:nvPicPr>
                      <p:cNvPr id="0" name="Object 4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1100" y="1289050"/>
                        <a:ext cx="2359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内容占位符 3"/>
          <p:cNvSpPr txBox="1"/>
          <p:nvPr/>
        </p:nvSpPr>
        <p:spPr bwMode="auto">
          <a:xfrm>
            <a:off x="433388" y="2332038"/>
            <a:ext cx="13525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原始问题</a:t>
            </a:r>
            <a:endParaRPr lang="zh-CN" altLang="en-US" sz="2200">
              <a:latin typeface="Verdana" panose="020B0604030504040204" pitchFamily="34" charset="0"/>
              <a:ea typeface="幼圆" panose="02010509060101010101" pitchFamily="49" charset="-122"/>
            </a:endParaRPr>
          </a:p>
        </p:txBody>
      </p:sp>
      <p:sp>
        <p:nvSpPr>
          <p:cNvPr id="9" name="内容占位符 3"/>
          <p:cNvSpPr txBox="1"/>
          <p:nvPr/>
        </p:nvSpPr>
        <p:spPr bwMode="auto">
          <a:xfrm>
            <a:off x="433388" y="4017963"/>
            <a:ext cx="13525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对偶问题</a:t>
            </a:r>
            <a:endParaRPr lang="zh-CN" altLang="en-US" sz="2200">
              <a:latin typeface="Verdana" panose="020B0604030504040204" pitchFamily="34" charset="0"/>
              <a:ea typeface="幼圆" panose="02010509060101010101" pitchFamily="49" charset="-122"/>
            </a:endParaRPr>
          </a:p>
        </p:txBody>
      </p:sp>
      <p:sp>
        <p:nvSpPr>
          <p:cNvPr id="11" name="矩形 10"/>
          <p:cNvSpPr/>
          <p:nvPr/>
        </p:nvSpPr>
        <p:spPr>
          <a:xfrm>
            <a:off x="5235575" y="3335338"/>
            <a:ext cx="1643063" cy="723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内容占位符 3"/>
          <p:cNvSpPr txBox="1"/>
          <p:nvPr/>
        </p:nvSpPr>
        <p:spPr bwMode="auto">
          <a:xfrm>
            <a:off x="706438" y="5543550"/>
            <a:ext cx="806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预测</a:t>
            </a:r>
            <a:endParaRPr lang="zh-CN" altLang="en-US" sz="2200">
              <a:latin typeface="Verdana" panose="020B0604030504040204" pitchFamily="34" charset="0"/>
              <a:ea typeface="幼圆" panose="02010509060101010101" pitchFamily="49" charset="-122"/>
            </a:endParaRPr>
          </a:p>
        </p:txBody>
      </p:sp>
      <p:sp>
        <p:nvSpPr>
          <p:cNvPr id="14" name="矩形 13"/>
          <p:cNvSpPr/>
          <p:nvPr/>
        </p:nvSpPr>
        <p:spPr>
          <a:xfrm>
            <a:off x="5865813" y="5426075"/>
            <a:ext cx="1381125" cy="722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5830888" y="6203950"/>
            <a:ext cx="2947987" cy="4619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400" dirty="0"/>
              <a:t>只以</a:t>
            </a:r>
            <a:r>
              <a:rPr lang="zh-CN" altLang="en-US" sz="2400" dirty="0">
                <a:solidFill>
                  <a:schemeClr val="tx2"/>
                </a:solidFill>
              </a:rPr>
              <a:t>内积</a:t>
            </a:r>
            <a:r>
              <a:rPr lang="zh-CN" altLang="en-US" sz="2400" dirty="0"/>
              <a:t>的形式出现</a:t>
            </a:r>
            <a:endParaRPr lang="en-US" altLang="zh-CN" sz="2400" dirty="0"/>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27263" y="1878013"/>
            <a:ext cx="5516562"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核函数</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基本想法：</a:t>
            </a:r>
            <a:r>
              <a:rPr>
                <a:solidFill>
                  <a:srgbClr val="FF0000"/>
                </a:solidFill>
              </a:rPr>
              <a:t>不显式</a:t>
            </a:r>
            <a:r>
              <a:t>地设计核映射</a:t>
            </a:r>
            <a:r>
              <a:rPr lang="en-US" altLang="zh-CN"/>
              <a:t>, </a:t>
            </a:r>
            <a:r>
              <a:t>而是设计</a:t>
            </a:r>
            <a:r>
              <a:rPr>
                <a:solidFill>
                  <a:schemeClr val="tx2"/>
                </a:solidFill>
              </a:rPr>
              <a:t>核函数</a:t>
            </a:r>
            <a:r>
              <a:rPr lang="en-US" altLang="zh-CN"/>
              <a:t>.</a:t>
            </a:r>
            <a:endParaRPr lang="en-US" altLang="zh-CN"/>
          </a:p>
          <a:p>
            <a:pPr indent="-358775" eaLnBrk="1" hangingPunct="1"/>
            <a:endParaRPr lang="en-US" altLang="zh-CN">
              <a:solidFill>
                <a:schemeClr val="tx2"/>
              </a:solidFill>
            </a:endParaRPr>
          </a:p>
          <a:p>
            <a:pPr indent="-358775" eaLnBrk="1" hangingPunct="1"/>
            <a:endParaRPr lang="en-US" altLang="zh-CN">
              <a:solidFill>
                <a:schemeClr val="tx2"/>
              </a:solidFill>
            </a:endParaRPr>
          </a:p>
          <a:p>
            <a:pPr indent="-358775" eaLnBrk="1" hangingPunct="1"/>
            <a:r>
              <a:rPr lang="en-US" altLang="zh-CN"/>
              <a:t>Mercer</a:t>
            </a:r>
            <a:r>
              <a:t>定理</a:t>
            </a:r>
            <a:r>
              <a:rPr lang="en-US" altLang="zh-CN"/>
              <a:t>(</a:t>
            </a:r>
            <a:r>
              <a:rPr>
                <a:solidFill>
                  <a:srgbClr val="FF0000"/>
                </a:solidFill>
              </a:rPr>
              <a:t>充分</a:t>
            </a:r>
            <a:r>
              <a:t>非必要</a:t>
            </a:r>
            <a:r>
              <a:rPr lang="en-US" altLang="zh-CN"/>
              <a:t>)</a:t>
            </a:r>
            <a:r>
              <a:t>：只要一个对称函数所对应的核矩阵</a:t>
            </a:r>
            <a:r>
              <a:rPr>
                <a:solidFill>
                  <a:srgbClr val="FF0000"/>
                </a:solidFill>
              </a:rPr>
              <a:t>半正定</a:t>
            </a:r>
            <a:r>
              <a:rPr lang="en-US" altLang="zh-CN"/>
              <a:t>, </a:t>
            </a:r>
            <a:r>
              <a:t>则它就能作为核函数来使用</a:t>
            </a:r>
            <a:r>
              <a:rPr lang="en-US" altLang="zh-CN"/>
              <a:t>.</a:t>
            </a:r>
            <a:endParaRPr lang="en-US" altLang="zh-CN"/>
          </a:p>
          <a:p>
            <a:pPr indent="-358775" eaLnBrk="1" hangingPunct="1"/>
            <a:endParaRPr lang="en-US" altLang="zh-CN"/>
          </a:p>
        </p:txBody>
      </p:sp>
      <p:pic>
        <p:nvPicPr>
          <p:cNvPr id="4915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05138" y="1730375"/>
            <a:ext cx="3127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0" name="Object 2"/>
          <p:cNvGraphicFramePr>
            <a:graphicFrameLocks noChangeAspect="1"/>
          </p:cNvGraphicFramePr>
          <p:nvPr/>
        </p:nvGraphicFramePr>
        <p:xfrm>
          <a:off x="182563" y="3657600"/>
          <a:ext cx="8709025" cy="2700338"/>
        </p:xfrm>
        <a:graphic>
          <a:graphicData uri="http://schemas.openxmlformats.org/presentationml/2006/ole">
            <mc:AlternateContent xmlns:mc="http://schemas.openxmlformats.org/markup-compatibility/2006">
              <mc:Choice xmlns:v="urn:schemas-microsoft-com:vml" Requires="v">
                <p:oleObj spid="_x0000_s49159" name="Equation" r:id="rId2" imgW="3848100" imgH="1193800" progId="Equation.DSMT4">
                  <p:embed/>
                </p:oleObj>
              </mc:Choice>
              <mc:Fallback>
                <p:oleObj name="Equation" r:id="rId2" imgW="3848100" imgH="11938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3657600"/>
                        <a:ext cx="8709025" cy="2700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wipe(down)">
                                      <p:cBhvr>
                                        <p:cTn id="12"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核函数</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基本想法：</a:t>
            </a:r>
            <a:r>
              <a:rPr>
                <a:solidFill>
                  <a:srgbClr val="FF0000"/>
                </a:solidFill>
              </a:rPr>
              <a:t>不显式</a:t>
            </a:r>
            <a:r>
              <a:t>地设计核映射</a:t>
            </a:r>
            <a:r>
              <a:rPr lang="en-US" altLang="zh-CN"/>
              <a:t>, </a:t>
            </a:r>
            <a:r>
              <a:t>而是设计</a:t>
            </a:r>
            <a:r>
              <a:rPr>
                <a:solidFill>
                  <a:schemeClr val="tx2"/>
                </a:solidFill>
              </a:rPr>
              <a:t>核函数</a:t>
            </a:r>
            <a:r>
              <a:rPr lang="en-US" altLang="zh-CN"/>
              <a:t>.</a:t>
            </a:r>
            <a:endParaRPr lang="en-US" altLang="zh-CN"/>
          </a:p>
          <a:p>
            <a:pPr indent="-358775" eaLnBrk="1" hangingPunct="1"/>
            <a:endParaRPr lang="en-US" altLang="zh-CN">
              <a:solidFill>
                <a:schemeClr val="tx2"/>
              </a:solidFill>
            </a:endParaRPr>
          </a:p>
          <a:p>
            <a:pPr indent="-358775" eaLnBrk="1" hangingPunct="1"/>
            <a:endParaRPr lang="en-US" altLang="zh-CN">
              <a:solidFill>
                <a:schemeClr val="tx2"/>
              </a:solidFill>
            </a:endParaRPr>
          </a:p>
          <a:p>
            <a:pPr indent="-358775" eaLnBrk="1" hangingPunct="1"/>
            <a:r>
              <a:rPr lang="en-US" altLang="zh-CN"/>
              <a:t>Mercer</a:t>
            </a:r>
            <a:r>
              <a:t>定理</a:t>
            </a:r>
            <a:r>
              <a:rPr lang="en-US" altLang="zh-CN"/>
              <a:t>(</a:t>
            </a:r>
            <a:r>
              <a:rPr>
                <a:solidFill>
                  <a:srgbClr val="FF0000"/>
                </a:solidFill>
              </a:rPr>
              <a:t>充分</a:t>
            </a:r>
            <a:r>
              <a:t>非必要</a:t>
            </a:r>
            <a:r>
              <a:rPr lang="en-US" altLang="zh-CN"/>
              <a:t>)</a:t>
            </a:r>
            <a:r>
              <a:t>：只要一个对称函数所对应的核矩阵</a:t>
            </a:r>
            <a:r>
              <a:rPr>
                <a:solidFill>
                  <a:schemeClr val="tx2"/>
                </a:solidFill>
              </a:rPr>
              <a:t>半正定</a:t>
            </a:r>
            <a:r>
              <a:rPr lang="en-US" altLang="zh-CN"/>
              <a:t>, </a:t>
            </a:r>
            <a:r>
              <a:t>则它就能作为核函数来使用</a:t>
            </a:r>
            <a:r>
              <a:rPr lang="en-US" altLang="zh-CN"/>
              <a:t>.</a:t>
            </a:r>
            <a:endParaRPr lang="en-US" altLang="zh-CN"/>
          </a:p>
          <a:p>
            <a:pPr indent="-358775" eaLnBrk="1" hangingPunct="1"/>
            <a:endParaRPr lang="en-US" altLang="zh-CN"/>
          </a:p>
          <a:p>
            <a:pPr indent="-358775" eaLnBrk="1" hangingPunct="1"/>
            <a:r>
              <a:t>常用核函数：</a:t>
            </a: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4838" y="4041775"/>
            <a:ext cx="79279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5138" y="1730375"/>
            <a:ext cx="3127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smtClean="0"/>
              <a:t>核函数的注意事项：</a:t>
            </a:r>
            <a:endParaRPr lang="zh-CN" altLang="en-US"/>
          </a:p>
        </p:txBody>
      </p:sp>
      <p:sp>
        <p:nvSpPr>
          <p:cNvPr id="51203" name="内容占位符 2"/>
          <p:cNvSpPr>
            <a:spLocks noGrp="1"/>
          </p:cNvSpPr>
          <p:nvPr>
            <p:ph idx="1"/>
          </p:nvPr>
        </p:nvSpPr>
        <p:spPr>
          <a:xfrm>
            <a:off x="333375" y="1158875"/>
            <a:ext cx="8616950" cy="4930775"/>
          </a:xfrm>
        </p:spPr>
        <p:txBody>
          <a:bodyPr/>
          <a:lstStyle/>
          <a:p>
            <a:pPr indent="-358775"/>
            <a:r>
              <a:rPr>
                <a:solidFill>
                  <a:srgbClr val="0000FF"/>
                </a:solidFill>
              </a:rPr>
              <a:t>核函数选择</a:t>
            </a:r>
            <a:r>
              <a:t>成为</a:t>
            </a:r>
            <a:r>
              <a:rPr lang="en-US" altLang="zh-CN"/>
              <a:t>svm</a:t>
            </a:r>
            <a:r>
              <a:t>的最大</a:t>
            </a:r>
            <a:r>
              <a:rPr>
                <a:solidFill>
                  <a:srgbClr val="FF0000"/>
                </a:solidFill>
              </a:rPr>
              <a:t>变数</a:t>
            </a:r>
            <a:endParaRPr lang="en-US">
              <a:solidFill>
                <a:srgbClr val="FF0000"/>
              </a:solidFill>
            </a:endParaRPr>
          </a:p>
          <a:p>
            <a:pPr indent="-358775"/>
            <a:r>
              <a:rPr>
                <a:solidFill>
                  <a:srgbClr val="FF0000"/>
                </a:solidFill>
              </a:rPr>
              <a:t>经验：</a:t>
            </a:r>
            <a:r>
              <a:rPr>
                <a:solidFill>
                  <a:srgbClr val="0000FF"/>
                </a:solidFill>
              </a:rPr>
              <a:t>文本数据</a:t>
            </a:r>
            <a:r>
              <a:t>使用</a:t>
            </a:r>
            <a:r>
              <a:rPr>
                <a:solidFill>
                  <a:srgbClr val="FF0000"/>
                </a:solidFill>
              </a:rPr>
              <a:t>线性核，</a:t>
            </a:r>
            <a:r>
              <a:t>情况不明使用</a:t>
            </a:r>
            <a:r>
              <a:rPr>
                <a:solidFill>
                  <a:srgbClr val="0000FF"/>
                </a:solidFill>
              </a:rPr>
              <a:t>高斯核</a:t>
            </a:r>
            <a:endParaRPr lang="en-US">
              <a:solidFill>
                <a:srgbClr val="0000FF"/>
              </a:solidFill>
            </a:endParaRPr>
          </a:p>
          <a:p>
            <a:pPr indent="-358775"/>
            <a:r>
              <a:rPr>
                <a:solidFill>
                  <a:srgbClr val="0000FF"/>
                </a:solidFill>
              </a:rPr>
              <a:t>核函数的性质：</a:t>
            </a:r>
            <a:endParaRPr lang="en-US">
              <a:solidFill>
                <a:srgbClr val="0000FF"/>
              </a:solidFill>
            </a:endParaRPr>
          </a:p>
          <a:p>
            <a:pPr indent="-358775"/>
            <a:r>
              <a:rPr lang="en-US" altLang="zh-CN">
                <a:solidFill>
                  <a:srgbClr val="0000FF"/>
                </a:solidFill>
              </a:rPr>
              <a:t>1 </a:t>
            </a:r>
            <a:r>
              <a:t>核函数的线性组合仍为核函数</a:t>
            </a:r>
            <a:endParaRPr lang="en-US"/>
          </a:p>
          <a:p>
            <a:pPr indent="-358775"/>
            <a:r>
              <a:rPr lang="en-US" altLang="zh-CN">
                <a:solidFill>
                  <a:srgbClr val="0000FF"/>
                </a:solidFill>
              </a:rPr>
              <a:t>2 </a:t>
            </a:r>
            <a:r>
              <a:t>核函数的直积仍为核函数</a:t>
            </a:r>
            <a:endParaRPr lang="en-US"/>
          </a:p>
          <a:p>
            <a:pPr indent="-358775"/>
            <a:endParaRPr lang="en-US">
              <a:solidFill>
                <a:srgbClr val="0000FF"/>
              </a:solidFill>
            </a:endParaRPr>
          </a:p>
          <a:p>
            <a:pPr indent="-358775"/>
            <a:endParaRPr lang="en-US">
              <a:solidFill>
                <a:srgbClr val="0000FF"/>
              </a:solidFill>
            </a:endParaRPr>
          </a:p>
          <a:p>
            <a:pPr indent="-358775"/>
            <a:r>
              <a:rPr lang="en-US">
                <a:solidFill>
                  <a:srgbClr val="0000FF"/>
                </a:solidFill>
              </a:rPr>
              <a:t>3 </a:t>
            </a:r>
            <a:r>
              <a:t>设         为核函数，则对于任意函数</a:t>
            </a:r>
            <a:r>
              <a:rPr lang="en-US">
                <a:solidFill>
                  <a:srgbClr val="0000FF"/>
                </a:solidFill>
              </a:rPr>
              <a:t>g,</a:t>
            </a:r>
            <a:endParaRPr lang="en-US">
              <a:solidFill>
                <a:srgbClr val="0000FF"/>
              </a:solidFill>
            </a:endParaRPr>
          </a:p>
          <a:p>
            <a:pPr indent="-358775"/>
            <a:endParaRPr lang="en-US">
              <a:solidFill>
                <a:srgbClr val="0000FF"/>
              </a:solidFill>
            </a:endParaRPr>
          </a:p>
          <a:p>
            <a:pPr indent="-358775"/>
            <a:endParaRPr>
              <a:solidFill>
                <a:srgbClr val="0000FF"/>
              </a:solidFill>
            </a:endParaRPr>
          </a:p>
        </p:txBody>
      </p:sp>
      <p:graphicFrame>
        <p:nvGraphicFramePr>
          <p:cNvPr id="51204" name="Object 2"/>
          <p:cNvGraphicFramePr>
            <a:graphicFrameLocks noChangeAspect="1"/>
          </p:cNvGraphicFramePr>
          <p:nvPr/>
        </p:nvGraphicFramePr>
        <p:xfrm>
          <a:off x="1350963" y="3402013"/>
          <a:ext cx="5738812" cy="649287"/>
        </p:xfrm>
        <a:graphic>
          <a:graphicData uri="http://schemas.openxmlformats.org/presentationml/2006/ole">
            <mc:AlternateContent xmlns:mc="http://schemas.openxmlformats.org/markup-compatibility/2006">
              <mc:Choice xmlns:v="urn:schemas-microsoft-com:vml" Requires="v">
                <p:oleObj spid="_x0000_s51210" name="Equation" r:id="rId1" imgW="2247900" imgH="254000" progId="Equation.DSMT4">
                  <p:embed/>
                </p:oleObj>
              </mc:Choice>
              <mc:Fallback>
                <p:oleObj name="Equation" r:id="rId1" imgW="2247900" imgH="254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963" y="3402013"/>
                        <a:ext cx="5738812"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3"/>
          <p:cNvGraphicFramePr>
            <a:graphicFrameLocks noChangeAspect="1"/>
          </p:cNvGraphicFramePr>
          <p:nvPr/>
        </p:nvGraphicFramePr>
        <p:xfrm>
          <a:off x="1390650" y="4243388"/>
          <a:ext cx="692150" cy="301625"/>
        </p:xfrm>
        <a:graphic>
          <a:graphicData uri="http://schemas.openxmlformats.org/presentationml/2006/ole">
            <mc:AlternateContent xmlns:mc="http://schemas.openxmlformats.org/markup-compatibility/2006">
              <mc:Choice xmlns:v="urn:schemas-microsoft-com:vml" Requires="v">
                <p:oleObj spid="_x0000_s51211" name="Equation" r:id="rId3" imgW="584200" imgH="254000" progId="Equation.DSMT4">
                  <p:embed/>
                </p:oleObj>
              </mc:Choice>
              <mc:Fallback>
                <p:oleObj name="Equation" r:id="rId3" imgW="584200" imgH="254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0" y="4243388"/>
                        <a:ext cx="6921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4"/>
          <p:cNvGraphicFramePr>
            <a:graphicFrameLocks noChangeAspect="1"/>
          </p:cNvGraphicFramePr>
          <p:nvPr/>
        </p:nvGraphicFramePr>
        <p:xfrm>
          <a:off x="828675" y="4797425"/>
          <a:ext cx="7126288" cy="871538"/>
        </p:xfrm>
        <a:graphic>
          <a:graphicData uri="http://schemas.openxmlformats.org/presentationml/2006/ole">
            <mc:AlternateContent xmlns:mc="http://schemas.openxmlformats.org/markup-compatibility/2006">
              <mc:Choice xmlns:v="urn:schemas-microsoft-com:vml" Requires="v">
                <p:oleObj spid="_x0000_s51212" name="Equation" r:id="rId5" imgW="2082800" imgH="254000" progId="Equation.DSMT4">
                  <p:embed/>
                </p:oleObj>
              </mc:Choice>
              <mc:Fallback>
                <p:oleObj name="Equation" r:id="rId5" imgW="2082800" imgH="254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5" y="4797425"/>
                        <a:ext cx="7126288"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大纲</a:t>
            </a:r>
            <a:endParaRPr lang="zh-CN" altLang="en-US" dirty="0"/>
          </a:p>
        </p:txBody>
      </p:sp>
      <p:sp>
        <p:nvSpPr>
          <p:cNvPr id="3" name="内容占位符 2"/>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rPr>
                <a:solidFill>
                  <a:schemeClr val="bg1">
                    <a:lumMod val="85000"/>
                  </a:schemeClr>
                </a:solidFill>
              </a:rPr>
              <a:t>间隔与支持向量</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对偶问题</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核函数</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t>软间隔与正则化</a:t>
            </a:r>
            <a:endParaRPr lang="en-US" altLang="zh-CN"/>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支持向量回归</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核方法</a:t>
            </a:r>
            <a:endParaRPr>
              <a:solidFill>
                <a:schemeClr val="bg1">
                  <a:lumMod val="85000"/>
                </a:schemeClr>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软间隔</a:t>
            </a:r>
            <a:endParaRPr lang="zh-CN" altLang="en-US" dirty="0"/>
          </a:p>
        </p:txBody>
      </p:sp>
      <p:sp>
        <p:nvSpPr>
          <p:cNvPr id="53251" name="内容占位符 2"/>
          <p:cNvSpPr>
            <a:spLocks noGrp="1"/>
          </p:cNvSpPr>
          <p:nvPr>
            <p:ph idx="1"/>
          </p:nvPr>
        </p:nvSpPr>
        <p:spPr>
          <a:xfrm>
            <a:off x="260350" y="1158875"/>
            <a:ext cx="8616950" cy="4930775"/>
          </a:xfrm>
        </p:spPr>
        <p:txBody>
          <a:bodyPr/>
          <a:lstStyle/>
          <a:p>
            <a:pPr marL="0" indent="0" eaLnBrk="1" hangingPunct="1">
              <a:buFont typeface="Wingdings" panose="05000000000000000000" pitchFamily="2" charset="2"/>
              <a:buNone/>
            </a:pPr>
            <a:r>
              <a:rPr lang="en-US" altLang="zh-CN"/>
              <a:t>-Q:</a:t>
            </a:r>
            <a:r>
              <a:t>现实中</a:t>
            </a:r>
            <a:r>
              <a:rPr lang="en-US" altLang="zh-CN"/>
              <a:t>, </a:t>
            </a:r>
            <a:r>
              <a:t>很难确定合适的核函数使得训练样本在特征空间中线性可分</a:t>
            </a:r>
            <a:r>
              <a:rPr lang="en-US" altLang="zh-CN"/>
              <a:t>; </a:t>
            </a:r>
            <a:r>
              <a:t>同时一个线性可分的结果也很难断定是否是有过拟合造成的</a:t>
            </a:r>
            <a:r>
              <a:rPr lang="en-US" altLang="zh-CN"/>
              <a:t>.</a:t>
            </a:r>
            <a:endParaRPr lang="en-US" altLang="zh-CN"/>
          </a:p>
          <a:p>
            <a:pPr marL="0" indent="0" eaLnBrk="1" hangingPunct="1">
              <a:buFont typeface="Wingdings" panose="05000000000000000000" pitchFamily="2" charset="2"/>
              <a:buNone/>
            </a:pPr>
            <a:r>
              <a:rPr lang="en-US" altLang="zh-CN"/>
              <a:t>-A:</a:t>
            </a:r>
            <a:r>
              <a:t>引入</a:t>
            </a:r>
            <a:r>
              <a:rPr lang="en-US" altLang="zh-CN"/>
              <a:t>”</a:t>
            </a:r>
            <a:r>
              <a:rPr>
                <a:solidFill>
                  <a:schemeClr val="tx2"/>
                </a:solidFill>
              </a:rPr>
              <a:t>软间隔</a:t>
            </a:r>
            <a:r>
              <a:rPr lang="en-US" altLang="zh-CN"/>
              <a:t>”</a:t>
            </a:r>
            <a:r>
              <a:t>的概念</a:t>
            </a:r>
            <a:r>
              <a:rPr lang="en-US" altLang="zh-CN"/>
              <a:t>, </a:t>
            </a:r>
            <a:r>
              <a:t>允许支持向量机在一些样本上</a:t>
            </a:r>
            <a:r>
              <a:rPr>
                <a:solidFill>
                  <a:srgbClr val="FF0000"/>
                </a:solidFill>
              </a:rPr>
              <a:t>不</a:t>
            </a:r>
            <a:r>
              <a:t>满足约束</a:t>
            </a:r>
            <a:r>
              <a:rPr lang="en-US" altLang="zh-CN"/>
              <a:t>.</a:t>
            </a:r>
            <a:endParaRPr lang="en-US" altLang="zh-CN"/>
          </a:p>
        </p:txBody>
      </p:sp>
      <p:cxnSp>
        <p:nvCxnSpPr>
          <p:cNvPr id="59" name="直接连接符 58"/>
          <p:cNvCxnSpPr/>
          <p:nvPr/>
        </p:nvCxnSpPr>
        <p:spPr>
          <a:xfrm flipV="1">
            <a:off x="3756025" y="3622675"/>
            <a:ext cx="1954213" cy="191452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368675" y="3257550"/>
            <a:ext cx="1954213" cy="191452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4" name="Object 757"/>
          <p:cNvGraphicFramePr>
            <a:graphicFrameLocks noChangeAspect="1"/>
          </p:cNvGraphicFramePr>
          <p:nvPr/>
        </p:nvGraphicFramePr>
        <p:xfrm>
          <a:off x="5513388" y="4360863"/>
          <a:ext cx="1206500" cy="247650"/>
        </p:xfrm>
        <a:graphic>
          <a:graphicData uri="http://schemas.openxmlformats.org/presentationml/2006/ole">
            <mc:AlternateContent xmlns:mc="http://schemas.openxmlformats.org/markup-compatibility/2006">
              <mc:Choice xmlns:v="urn:schemas-microsoft-com:vml" Requires="v">
                <p:oleObj spid="_x0000_s53341" name="Formula" r:id="rId1" imgW="955040" imgH="195580" progId="">
                  <p:embed/>
                </p:oleObj>
              </mc:Choice>
              <mc:Fallback>
                <p:oleObj name="Formula" r:id="rId1" imgW="955040" imgH="195580" progId="">
                  <p:embed/>
                  <p:pic>
                    <p:nvPicPr>
                      <p:cNvPr id="0" name="Object 7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388" y="4360863"/>
                        <a:ext cx="12065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758"/>
          <p:cNvGraphicFramePr>
            <a:graphicFrameLocks noChangeAspect="1"/>
          </p:cNvGraphicFramePr>
          <p:nvPr/>
        </p:nvGraphicFramePr>
        <p:xfrm>
          <a:off x="4029075" y="3068638"/>
          <a:ext cx="1055688" cy="247650"/>
        </p:xfrm>
        <a:graphic>
          <a:graphicData uri="http://schemas.openxmlformats.org/presentationml/2006/ole">
            <mc:AlternateContent xmlns:mc="http://schemas.openxmlformats.org/markup-compatibility/2006">
              <mc:Choice xmlns:v="urn:schemas-microsoft-com:vml" Requires="v">
                <p:oleObj spid="_x0000_s53342" name="Formula" r:id="rId3" imgW="836930" imgH="195580" progId="">
                  <p:embed/>
                </p:oleObj>
              </mc:Choice>
              <mc:Fallback>
                <p:oleObj name="Formula" r:id="rId3" imgW="836930" imgH="195580" progId="">
                  <p:embed/>
                  <p:pic>
                    <p:nvPicPr>
                      <p:cNvPr id="0" name="Object 7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3068638"/>
                        <a:ext cx="10556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任意多边形 66"/>
          <p:cNvSpPr/>
          <p:nvPr/>
        </p:nvSpPr>
        <p:spPr>
          <a:xfrm>
            <a:off x="4708525" y="3290888"/>
            <a:ext cx="185738" cy="3714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 name="任意多边形 67"/>
          <p:cNvSpPr/>
          <p:nvPr/>
        </p:nvSpPr>
        <p:spPr>
          <a:xfrm>
            <a:off x="5108575" y="4256088"/>
            <a:ext cx="374650" cy="249237"/>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 name="组合 85"/>
          <p:cNvGrpSpPr/>
          <p:nvPr/>
        </p:nvGrpSpPr>
        <p:grpSpPr bwMode="auto">
          <a:xfrm>
            <a:off x="3527425" y="3470275"/>
            <a:ext cx="3167063" cy="1914525"/>
            <a:chOff x="3527106" y="3469632"/>
            <a:chExt cx="3166926" cy="1915691"/>
          </a:xfrm>
        </p:grpSpPr>
        <p:cxnSp>
          <p:nvCxnSpPr>
            <p:cNvPr id="37" name="直接连接符 36"/>
            <p:cNvCxnSpPr/>
            <p:nvPr/>
          </p:nvCxnSpPr>
          <p:spPr>
            <a:xfrm flipV="1">
              <a:off x="3527106" y="3469632"/>
              <a:ext cx="1954128" cy="1915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3334" name="Object 759"/>
            <p:cNvGraphicFramePr>
              <a:graphicFrameLocks noChangeAspect="1"/>
            </p:cNvGraphicFramePr>
            <p:nvPr/>
          </p:nvGraphicFramePr>
          <p:xfrm>
            <a:off x="5631995" y="3884291"/>
            <a:ext cx="1062037" cy="247650"/>
          </p:xfrm>
          <a:graphic>
            <a:graphicData uri="http://schemas.openxmlformats.org/presentationml/2006/ole">
              <mc:AlternateContent xmlns:mc="http://schemas.openxmlformats.org/markup-compatibility/2006">
                <mc:Choice xmlns:v="urn:schemas-microsoft-com:vml" Requires="v">
                  <p:oleObj spid="_x0000_s53343" name="Formula" r:id="rId5" imgW="842010" imgH="195580" progId="">
                    <p:embed/>
                  </p:oleObj>
                </mc:Choice>
                <mc:Fallback>
                  <p:oleObj name="Formula" r:id="rId5" imgW="842010" imgH="195580" progId="">
                    <p:embed/>
                    <p:pic>
                      <p:nvPicPr>
                        <p:cNvPr id="0" name="Object 7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995" y="3884291"/>
                          <a:ext cx="10620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任意多边形 68"/>
            <p:cNvSpPr/>
            <p:nvPr/>
          </p:nvSpPr>
          <p:spPr>
            <a:xfrm>
              <a:off x="5198672" y="3774618"/>
              <a:ext cx="374634" cy="243036"/>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 name="组合 83"/>
          <p:cNvGrpSpPr/>
          <p:nvPr/>
        </p:nvGrpSpPr>
        <p:grpSpPr bwMode="auto">
          <a:xfrm>
            <a:off x="2589213" y="3059113"/>
            <a:ext cx="3351212" cy="2798762"/>
            <a:chOff x="2589719" y="3059452"/>
            <a:chExt cx="3350432" cy="2798815"/>
          </a:xfrm>
        </p:grpSpPr>
        <p:cxnSp>
          <p:nvCxnSpPr>
            <p:cNvPr id="4" name="直接箭头连接符 3"/>
            <p:cNvCxnSpPr/>
            <p:nvPr/>
          </p:nvCxnSpPr>
          <p:spPr>
            <a:xfrm flipH="1" flipV="1">
              <a:off x="2924603" y="3059452"/>
              <a:ext cx="0" cy="251941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2916668" y="5578862"/>
              <a:ext cx="3023483"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3272" name="文本框 5"/>
            <p:cNvSpPr txBox="1">
              <a:spLocks noChangeArrowheads="1"/>
            </p:cNvSpPr>
            <p:nvPr/>
          </p:nvSpPr>
          <p:spPr bwMode="auto">
            <a:xfrm>
              <a:off x="2734252" y="5497985"/>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pSp>
          <p:nvGrpSpPr>
            <p:cNvPr id="53273" name="组合 6"/>
            <p:cNvGrpSpPr/>
            <p:nvPr/>
          </p:nvGrpSpPr>
          <p:grpSpPr bwMode="auto">
            <a:xfrm>
              <a:off x="4027407" y="3654783"/>
              <a:ext cx="108000" cy="108000"/>
              <a:chOff x="5476803" y="2392530"/>
              <a:chExt cx="108000" cy="108000"/>
            </a:xfrm>
          </p:grpSpPr>
          <p:cxnSp>
            <p:nvCxnSpPr>
              <p:cNvPr id="8" name="直接连接符 7"/>
              <p:cNvCxnSpPr/>
              <p:nvPr/>
            </p:nvCxnSpPr>
            <p:spPr>
              <a:xfrm>
                <a:off x="5477055" y="2446498"/>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5477041" y="2446498"/>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4" name="组合 9"/>
            <p:cNvGrpSpPr/>
            <p:nvPr/>
          </p:nvGrpSpPr>
          <p:grpSpPr bwMode="auto">
            <a:xfrm>
              <a:off x="3900607" y="4304632"/>
              <a:ext cx="108000" cy="108000"/>
              <a:chOff x="5476803" y="2392530"/>
              <a:chExt cx="108000" cy="108000"/>
            </a:xfrm>
          </p:grpSpPr>
          <p:cxnSp>
            <p:nvCxnSpPr>
              <p:cNvPr id="11" name="直接连接符 10"/>
              <p:cNvCxnSpPr/>
              <p:nvPr/>
            </p:nvCxnSpPr>
            <p:spPr>
              <a:xfrm>
                <a:off x="5476885" y="2445950"/>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71" y="2445950"/>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5" name="组合 12"/>
            <p:cNvGrpSpPr/>
            <p:nvPr/>
          </p:nvGrpSpPr>
          <p:grpSpPr bwMode="auto">
            <a:xfrm>
              <a:off x="3726033" y="4146728"/>
              <a:ext cx="108000" cy="108000"/>
              <a:chOff x="5476803" y="2392530"/>
              <a:chExt cx="108000" cy="108000"/>
            </a:xfrm>
          </p:grpSpPr>
          <p:cxnSp>
            <p:nvCxnSpPr>
              <p:cNvPr id="14" name="直接连接符 13"/>
              <p:cNvCxnSpPr/>
              <p:nvPr/>
            </p:nvCxnSpPr>
            <p:spPr>
              <a:xfrm>
                <a:off x="5476874" y="2446688"/>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5476860" y="2446688"/>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6" name="组合 15"/>
            <p:cNvGrpSpPr/>
            <p:nvPr/>
          </p:nvGrpSpPr>
          <p:grpSpPr bwMode="auto">
            <a:xfrm>
              <a:off x="3365106" y="4373175"/>
              <a:ext cx="108000" cy="108000"/>
              <a:chOff x="5476803" y="2392530"/>
              <a:chExt cx="108000" cy="108000"/>
            </a:xfrm>
          </p:grpSpPr>
          <p:cxnSp>
            <p:nvCxnSpPr>
              <p:cNvPr id="17" name="直接连接符 16"/>
              <p:cNvCxnSpPr/>
              <p:nvPr/>
            </p:nvCxnSpPr>
            <p:spPr>
              <a:xfrm>
                <a:off x="5471173" y="2447258"/>
                <a:ext cx="1142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5400000">
                <a:off x="5477508" y="2447258"/>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7" name="组合 18"/>
            <p:cNvGrpSpPr/>
            <p:nvPr/>
          </p:nvGrpSpPr>
          <p:grpSpPr bwMode="auto">
            <a:xfrm>
              <a:off x="3544128" y="4549669"/>
              <a:ext cx="108000" cy="108000"/>
              <a:chOff x="5476803" y="2392530"/>
              <a:chExt cx="108000" cy="108000"/>
            </a:xfrm>
          </p:grpSpPr>
          <p:cxnSp>
            <p:nvCxnSpPr>
              <p:cNvPr id="20" name="直接连接符 19"/>
              <p:cNvCxnSpPr/>
              <p:nvPr/>
            </p:nvCxnSpPr>
            <p:spPr>
              <a:xfrm>
                <a:off x="5476259" y="2446979"/>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5476246" y="2446979"/>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8" name="组合 21"/>
            <p:cNvGrpSpPr/>
            <p:nvPr/>
          </p:nvGrpSpPr>
          <p:grpSpPr bwMode="auto">
            <a:xfrm>
              <a:off x="3893982" y="4543792"/>
              <a:ext cx="108000" cy="108000"/>
              <a:chOff x="5476803" y="2392530"/>
              <a:chExt cx="108000" cy="108000"/>
            </a:xfrm>
          </p:grpSpPr>
          <p:cxnSp>
            <p:nvCxnSpPr>
              <p:cNvPr id="23" name="直接连接符 22"/>
              <p:cNvCxnSpPr/>
              <p:nvPr/>
            </p:nvCxnSpPr>
            <p:spPr>
              <a:xfrm>
                <a:off x="5477161" y="2446506"/>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5400000">
                <a:off x="5477147" y="2446506"/>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79" name="组合 24"/>
            <p:cNvGrpSpPr/>
            <p:nvPr/>
          </p:nvGrpSpPr>
          <p:grpSpPr bwMode="auto">
            <a:xfrm>
              <a:off x="3458057" y="3696603"/>
              <a:ext cx="108000" cy="108000"/>
              <a:chOff x="5476803" y="2392530"/>
              <a:chExt cx="108000" cy="108000"/>
            </a:xfrm>
          </p:grpSpPr>
          <p:cxnSp>
            <p:nvCxnSpPr>
              <p:cNvPr id="26" name="直接连接符 25"/>
              <p:cNvCxnSpPr/>
              <p:nvPr/>
            </p:nvCxnSpPr>
            <p:spPr>
              <a:xfrm>
                <a:off x="5476625" y="2445954"/>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5476612" y="2445954"/>
                <a:ext cx="107952"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28" name="直接连接符 27"/>
            <p:cNvCxnSpPr/>
            <p:nvPr/>
          </p:nvCxnSpPr>
          <p:spPr>
            <a:xfrm>
              <a:off x="5083101" y="4802560"/>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570458" y="4686670"/>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4446662" y="5242305"/>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4110190" y="5139116"/>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916452" y="5097841"/>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4962479" y="4967663"/>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4384763" y="5024814"/>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5137063" y="4604118"/>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624420" y="4967663"/>
              <a:ext cx="10792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53289" name="组合 37"/>
            <p:cNvGrpSpPr/>
            <p:nvPr/>
          </p:nvGrpSpPr>
          <p:grpSpPr bwMode="auto">
            <a:xfrm>
              <a:off x="4462403" y="3537055"/>
              <a:ext cx="108000" cy="108000"/>
              <a:chOff x="5476803" y="2392530"/>
              <a:chExt cx="108000" cy="108000"/>
            </a:xfrm>
          </p:grpSpPr>
          <p:cxnSp>
            <p:nvCxnSpPr>
              <p:cNvPr id="39" name="直接连接符 38"/>
              <p:cNvCxnSpPr/>
              <p:nvPr/>
            </p:nvCxnSpPr>
            <p:spPr>
              <a:xfrm>
                <a:off x="5476933" y="2446749"/>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919" y="2446749"/>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90" name="组合 40"/>
            <p:cNvGrpSpPr/>
            <p:nvPr/>
          </p:nvGrpSpPr>
          <p:grpSpPr bwMode="auto">
            <a:xfrm>
              <a:off x="4236299" y="3750603"/>
              <a:ext cx="108000" cy="108000"/>
              <a:chOff x="5476803" y="2392530"/>
              <a:chExt cx="108000" cy="108000"/>
            </a:xfrm>
          </p:grpSpPr>
          <p:cxnSp>
            <p:nvCxnSpPr>
              <p:cNvPr id="42" name="直接连接符 41"/>
              <p:cNvCxnSpPr/>
              <p:nvPr/>
            </p:nvCxnSpPr>
            <p:spPr>
              <a:xfrm>
                <a:off x="5476077" y="2445930"/>
                <a:ext cx="10316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5476064" y="2445930"/>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91" name="组合 43"/>
            <p:cNvGrpSpPr/>
            <p:nvPr/>
          </p:nvGrpSpPr>
          <p:grpSpPr bwMode="auto">
            <a:xfrm>
              <a:off x="3280142" y="4694046"/>
              <a:ext cx="108000" cy="108000"/>
              <a:chOff x="5476803" y="2392530"/>
              <a:chExt cx="108000" cy="108000"/>
            </a:xfrm>
          </p:grpSpPr>
          <p:cxnSp>
            <p:nvCxnSpPr>
              <p:cNvPr id="45" name="直接连接符 44"/>
              <p:cNvCxnSpPr/>
              <p:nvPr/>
            </p:nvCxnSpPr>
            <p:spPr>
              <a:xfrm>
                <a:off x="5476781" y="2447068"/>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5400000">
                <a:off x="5476768" y="2447068"/>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92" name="组合 46"/>
            <p:cNvGrpSpPr/>
            <p:nvPr/>
          </p:nvGrpSpPr>
          <p:grpSpPr bwMode="auto">
            <a:xfrm>
              <a:off x="3744425" y="3880598"/>
              <a:ext cx="108000" cy="108000"/>
              <a:chOff x="5476803" y="2392530"/>
              <a:chExt cx="108000" cy="108000"/>
            </a:xfrm>
          </p:grpSpPr>
          <p:cxnSp>
            <p:nvCxnSpPr>
              <p:cNvPr id="48" name="直接连接符 47"/>
              <p:cNvCxnSpPr/>
              <p:nvPr/>
            </p:nvCxnSpPr>
            <p:spPr>
              <a:xfrm>
                <a:off x="5471179" y="2446113"/>
                <a:ext cx="1142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5477514" y="2446113"/>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293" name="组合 49"/>
            <p:cNvGrpSpPr/>
            <p:nvPr/>
          </p:nvGrpSpPr>
          <p:grpSpPr bwMode="auto">
            <a:xfrm>
              <a:off x="3383498" y="4107045"/>
              <a:ext cx="108000" cy="108000"/>
              <a:chOff x="5476803" y="2392530"/>
              <a:chExt cx="108000" cy="108000"/>
            </a:xfrm>
          </p:grpSpPr>
          <p:cxnSp>
            <p:nvCxnSpPr>
              <p:cNvPr id="51" name="直接连接符 50"/>
              <p:cNvCxnSpPr/>
              <p:nvPr/>
            </p:nvCxnSpPr>
            <p:spPr>
              <a:xfrm>
                <a:off x="5476589" y="2446683"/>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5400000">
                <a:off x="5476576" y="2446683"/>
                <a:ext cx="107952"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3" name="直接连接符 52"/>
            <p:cNvCxnSpPr/>
            <p:nvPr/>
          </p:nvCxnSpPr>
          <p:spPr>
            <a:xfrm>
              <a:off x="4743455" y="5226430"/>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4851379" y="4748584"/>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4962479" y="4427903"/>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319583" y="4199299"/>
              <a:ext cx="1079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3298" name="Object 760"/>
            <p:cNvGraphicFramePr>
              <a:graphicFrameLocks noChangeAspect="1"/>
            </p:cNvGraphicFramePr>
            <p:nvPr/>
          </p:nvGraphicFramePr>
          <p:xfrm>
            <a:off x="5481930" y="5642267"/>
            <a:ext cx="222546" cy="216000"/>
          </p:xfrm>
          <a:graphic>
            <a:graphicData uri="http://schemas.openxmlformats.org/presentationml/2006/ole">
              <mc:AlternateContent xmlns:mc="http://schemas.openxmlformats.org/markup-compatibility/2006">
                <mc:Choice xmlns:v="urn:schemas-microsoft-com:vml" Requires="v">
                  <p:oleObj spid="_x0000_s53344" name="Formula" r:id="rId7" imgW="137160" imgH="130810" progId="">
                    <p:embed/>
                  </p:oleObj>
                </mc:Choice>
                <mc:Fallback>
                  <p:oleObj name="Formula" r:id="rId7" imgW="137160" imgH="130810" progId="">
                    <p:embed/>
                    <p:pic>
                      <p:nvPicPr>
                        <p:cNvPr id="0" name="Object 7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1930" y="5642267"/>
                          <a:ext cx="222546"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99" name="Object 761"/>
            <p:cNvGraphicFramePr>
              <a:graphicFrameLocks noChangeAspect="1"/>
            </p:cNvGraphicFramePr>
            <p:nvPr/>
          </p:nvGraphicFramePr>
          <p:xfrm>
            <a:off x="2589719" y="3259832"/>
            <a:ext cx="230399" cy="216000"/>
          </p:xfrm>
          <a:graphic>
            <a:graphicData uri="http://schemas.openxmlformats.org/presentationml/2006/ole">
              <mc:AlternateContent xmlns:mc="http://schemas.openxmlformats.org/markup-compatibility/2006">
                <mc:Choice xmlns:v="urn:schemas-microsoft-com:vml" Requires="v">
                  <p:oleObj spid="_x0000_s53345" name="Formula" r:id="rId9" imgW="140970" imgH="130810" progId="">
                    <p:embed/>
                  </p:oleObj>
                </mc:Choice>
                <mc:Fallback>
                  <p:oleObj name="Formula" r:id="rId9" imgW="140970" imgH="130810" progId="">
                    <p:embed/>
                    <p:pic>
                      <p:nvPicPr>
                        <p:cNvPr id="0" name="Object 7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9719" y="3259832"/>
                          <a:ext cx="230399"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0" name="直接连接符 69"/>
            <p:cNvCxnSpPr/>
            <p:nvPr/>
          </p:nvCxnSpPr>
          <p:spPr>
            <a:xfrm>
              <a:off x="4570458" y="4116747"/>
              <a:ext cx="10792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53301" name="组合 70"/>
            <p:cNvGrpSpPr/>
            <p:nvPr/>
          </p:nvGrpSpPr>
          <p:grpSpPr bwMode="auto">
            <a:xfrm>
              <a:off x="4272093" y="4684632"/>
              <a:ext cx="108000" cy="108000"/>
              <a:chOff x="5476803" y="2392530"/>
              <a:chExt cx="108000" cy="108000"/>
            </a:xfrm>
          </p:grpSpPr>
          <p:cxnSp>
            <p:nvCxnSpPr>
              <p:cNvPr id="72" name="直接连接符 71"/>
              <p:cNvCxnSpPr/>
              <p:nvPr/>
            </p:nvCxnSpPr>
            <p:spPr>
              <a:xfrm>
                <a:off x="5476787" y="2446957"/>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rot="5400000">
                <a:off x="5476774" y="2446957"/>
                <a:ext cx="107952"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3302" name="组合 73"/>
            <p:cNvGrpSpPr/>
            <p:nvPr/>
          </p:nvGrpSpPr>
          <p:grpSpPr bwMode="auto">
            <a:xfrm>
              <a:off x="5505122" y="3820344"/>
              <a:ext cx="108000" cy="108000"/>
              <a:chOff x="5476803" y="2392530"/>
              <a:chExt cx="108000" cy="108000"/>
            </a:xfrm>
          </p:grpSpPr>
          <p:cxnSp>
            <p:nvCxnSpPr>
              <p:cNvPr id="75" name="直接连接符 74"/>
              <p:cNvCxnSpPr/>
              <p:nvPr/>
            </p:nvCxnSpPr>
            <p:spPr>
              <a:xfrm>
                <a:off x="5476958" y="2446040"/>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rot="5400000">
                <a:off x="5476944" y="2446040"/>
                <a:ext cx="107952"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7" name="直接连接符 76"/>
            <p:cNvCxnSpPr/>
            <p:nvPr/>
          </p:nvCxnSpPr>
          <p:spPr>
            <a:xfrm>
              <a:off x="4319691" y="4358052"/>
              <a:ext cx="1079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4405396" y="3962756"/>
              <a:ext cx="107925"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6" name="组合 84"/>
          <p:cNvGrpSpPr/>
          <p:nvPr/>
        </p:nvGrpSpPr>
        <p:grpSpPr bwMode="auto">
          <a:xfrm>
            <a:off x="3846513" y="3776663"/>
            <a:ext cx="1804987" cy="1449387"/>
            <a:chOff x="3846393" y="3776431"/>
            <a:chExt cx="1804550" cy="1449351"/>
          </a:xfrm>
        </p:grpSpPr>
        <p:sp>
          <p:nvSpPr>
            <p:cNvPr id="61" name="椭圆 60"/>
            <p:cNvSpPr/>
            <p:nvPr/>
          </p:nvSpPr>
          <p:spPr>
            <a:xfrm>
              <a:off x="3846393" y="4516188"/>
              <a:ext cx="179344" cy="180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p:nvPr/>
          </p:nvSpPr>
          <p:spPr>
            <a:xfrm>
              <a:off x="5471599" y="3776431"/>
              <a:ext cx="179344" cy="179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椭圆 62"/>
            <p:cNvSpPr/>
            <p:nvPr/>
          </p:nvSpPr>
          <p:spPr>
            <a:xfrm>
              <a:off x="4235236" y="4647946"/>
              <a:ext cx="180931" cy="180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 name="椭圆 78"/>
            <p:cNvSpPr/>
            <p:nvPr/>
          </p:nvSpPr>
          <p:spPr>
            <a:xfrm>
              <a:off x="4536788" y="4590798"/>
              <a:ext cx="179345" cy="180971"/>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 name="椭圆 79"/>
            <p:cNvSpPr/>
            <p:nvPr/>
          </p:nvSpPr>
          <p:spPr>
            <a:xfrm>
              <a:off x="4539962" y="4024075"/>
              <a:ext cx="179345" cy="179383"/>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 name="椭圆 80"/>
            <p:cNvSpPr/>
            <p:nvPr/>
          </p:nvSpPr>
          <p:spPr>
            <a:xfrm>
              <a:off x="4281263" y="4255844"/>
              <a:ext cx="179344" cy="180971"/>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椭圆 81"/>
            <p:cNvSpPr/>
            <p:nvPr/>
          </p:nvSpPr>
          <p:spPr>
            <a:xfrm>
              <a:off x="4060653" y="5046399"/>
              <a:ext cx="179345" cy="179383"/>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 name="椭圆 82"/>
            <p:cNvSpPr/>
            <p:nvPr/>
          </p:nvSpPr>
          <p:spPr>
            <a:xfrm>
              <a:off x="4374902" y="3863741"/>
              <a:ext cx="179345" cy="180971"/>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7" name="内容占位符 3"/>
          <p:cNvSpPr txBox="1"/>
          <p:nvPr/>
        </p:nvSpPr>
        <p:spPr bwMode="auto">
          <a:xfrm>
            <a:off x="3554413" y="2352675"/>
            <a:ext cx="530542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4000">
                <a:solidFill>
                  <a:srgbClr val="C00000"/>
                </a:solidFill>
                <a:latin typeface="Verdana" panose="020B0604030504040204" pitchFamily="34" charset="0"/>
                <a:ea typeface="幼圆" panose="02010509060101010101" pitchFamily="49" charset="-122"/>
              </a:rPr>
              <a:t>不满足约束的样本</a:t>
            </a:r>
            <a:endParaRPr lang="zh-CN" altLang="en-US" sz="4000">
              <a:solidFill>
                <a:srgbClr val="C00000"/>
              </a:solidFill>
              <a:latin typeface="Verdana" panose="020B060403050404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a:t>0/1</a:t>
            </a:r>
            <a:r>
              <a:rPr lang="zh-CN" altLang="en-US" dirty="0"/>
              <a:t>损失函数</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基本想法：最大化间隔的同时</a:t>
            </a:r>
            <a:r>
              <a:rPr lang="en-US" altLang="zh-CN"/>
              <a:t>, </a:t>
            </a:r>
            <a:r>
              <a:t>让不满足约束的样本应</a:t>
            </a:r>
            <a:r>
              <a:rPr>
                <a:solidFill>
                  <a:srgbClr val="0000FF"/>
                </a:solidFill>
              </a:rPr>
              <a:t>尽可能</a:t>
            </a:r>
            <a:r>
              <a:rPr>
                <a:solidFill>
                  <a:srgbClr val="FF0000"/>
                </a:solidFill>
              </a:rPr>
              <a:t>少</a:t>
            </a:r>
            <a:r>
              <a:rPr lang="en-US" altLang="zh-CN"/>
              <a:t>.</a:t>
            </a:r>
            <a:br>
              <a:rPr lang="en-US" altLang="zh-CN"/>
            </a:br>
            <a:br>
              <a:rPr lang="en-US" altLang="zh-CN"/>
            </a:br>
            <a:br>
              <a:rPr lang="en-US" altLang="zh-CN"/>
            </a:br>
            <a:br>
              <a:rPr lang="en-US" altLang="zh-CN"/>
            </a:br>
            <a:br>
              <a:rPr lang="en-US" altLang="zh-CN"/>
            </a:br>
            <a:br>
              <a:rPr lang="en-US" altLang="zh-CN"/>
            </a:br>
            <a:r>
              <a:t>其中     是</a:t>
            </a:r>
            <a:r>
              <a:rPr lang="en-US" altLang="zh-CN"/>
              <a:t>”0/1</a:t>
            </a:r>
            <a:r>
              <a:t>损失函数</a:t>
            </a:r>
            <a:r>
              <a:rPr lang="en-US" altLang="zh-CN"/>
              <a:t>”</a:t>
            </a:r>
            <a:endParaRPr lang="en-US" altLang="zh-CN"/>
          </a:p>
          <a:p>
            <a:pPr indent="-358775" eaLnBrk="1" hangingPunct="1"/>
            <a:endParaRPr lang="en-US" altLang="zh-CN"/>
          </a:p>
          <a:p>
            <a:pPr indent="-358775" eaLnBrk="1" hangingPunct="1"/>
            <a:endParaRPr lang="en-US" altLang="zh-CN"/>
          </a:p>
          <a:p>
            <a:pPr indent="-358775" eaLnBrk="1" hangingPunct="1"/>
            <a:endParaRPr lang="en-US" altLang="zh-CN"/>
          </a:p>
          <a:p>
            <a:pPr indent="-358775" eaLnBrk="1" hangingPunct="1"/>
            <a:endParaRPr lang="en-US" altLang="zh-CN"/>
          </a:p>
          <a:p>
            <a:pPr indent="-358775" eaLnBrk="1" hangingPunct="1"/>
            <a:r>
              <a:t>存在的问题：</a:t>
            </a:r>
            <a:r>
              <a:rPr lang="en-US" altLang="zh-CN"/>
              <a:t>0/1</a:t>
            </a:r>
            <a:r>
              <a:t>损失函数</a:t>
            </a:r>
            <a:r>
              <a:rPr>
                <a:solidFill>
                  <a:srgbClr val="0000FF"/>
                </a:solidFill>
              </a:rPr>
              <a:t>非凸</a:t>
            </a:r>
            <a:r>
              <a:t>、</a:t>
            </a:r>
            <a:r>
              <a:rPr>
                <a:solidFill>
                  <a:srgbClr val="0000FF"/>
                </a:solidFill>
              </a:rPr>
              <a:t>非连续</a:t>
            </a:r>
            <a:r>
              <a:rPr lang="en-US" altLang="zh-CN"/>
              <a:t>, </a:t>
            </a:r>
            <a:r>
              <a:rPr>
                <a:solidFill>
                  <a:srgbClr val="FF0000"/>
                </a:solidFill>
              </a:rPr>
              <a:t>不易优化</a:t>
            </a:r>
            <a:r>
              <a:t>！</a:t>
            </a:r>
            <a:r>
              <a:rPr lang="en-US" altLang="zh-CN"/>
              <a:t> </a:t>
            </a:r>
            <a:endParaRPr lang="en-US" altLang="zh-CN"/>
          </a:p>
          <a:p>
            <a:pPr indent="-358775" eaLnBrk="1" hangingPunct="1"/>
            <a:endParaRPr lang="en-US" altLang="zh-CN"/>
          </a:p>
        </p:txBody>
      </p:sp>
      <p:pic>
        <p:nvPicPr>
          <p:cNvPr id="5427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9038" y="3025775"/>
            <a:ext cx="4079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4163" y="3867150"/>
            <a:ext cx="26289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7"/>
          <p:cNvGraphicFramePr>
            <a:graphicFrameLocks noChangeAspect="1"/>
          </p:cNvGraphicFramePr>
          <p:nvPr/>
        </p:nvGraphicFramePr>
        <p:xfrm>
          <a:off x="4859338" y="2767013"/>
          <a:ext cx="4284662" cy="1916112"/>
        </p:xfrm>
        <a:graphic>
          <a:graphicData uri="http://schemas.openxmlformats.org/presentationml/2006/ole">
            <mc:AlternateContent xmlns:mc="http://schemas.openxmlformats.org/markup-compatibility/2006">
              <mc:Choice xmlns:v="urn:schemas-microsoft-com:vml" Requires="v">
                <p:oleObj spid="_x0000_s54282" name="Equation" r:id="rId3" imgW="2044700" imgH="914400" progId="Equation.DSMT4">
                  <p:embed/>
                </p:oleObj>
              </mc:Choice>
              <mc:Fallback>
                <p:oleObj name="Equation" r:id="rId3" imgW="2044700" imgH="9144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767013"/>
                        <a:ext cx="428466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9" name="对象 3"/>
          <p:cNvGraphicFramePr>
            <a:graphicFrameLocks noChangeAspect="1"/>
          </p:cNvGraphicFramePr>
          <p:nvPr/>
        </p:nvGraphicFramePr>
        <p:xfrm>
          <a:off x="1797050" y="1727200"/>
          <a:ext cx="4772025" cy="877888"/>
        </p:xfrm>
        <a:graphic>
          <a:graphicData uri="http://schemas.openxmlformats.org/presentationml/2006/ole">
            <mc:AlternateContent xmlns:mc="http://schemas.openxmlformats.org/markup-compatibility/2006">
              <mc:Choice xmlns:v="urn:schemas-microsoft-com:vml" Requires="v">
                <p:oleObj spid="_x0000_s54283" name="Equation" r:id="rId5" imgW="2349500" imgH="431800" progId="Equation.DSMT4">
                  <p:embed/>
                </p:oleObj>
              </mc:Choice>
              <mc:Fallback>
                <p:oleObj name="Equation" r:id="rId5" imgW="2349500" imgH="4318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7050" y="1727200"/>
                        <a:ext cx="47720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替代损失</a:t>
            </a:r>
            <a:endParaRPr lang="zh-CN" altLang="en-US" dirty="0"/>
          </a:p>
        </p:txBody>
      </p:sp>
      <p:cxnSp>
        <p:nvCxnSpPr>
          <p:cNvPr id="37" name="直接箭头连接符 36"/>
          <p:cNvCxnSpPr/>
          <p:nvPr/>
        </p:nvCxnSpPr>
        <p:spPr>
          <a:xfrm flipH="1" flipV="1">
            <a:off x="4652963" y="1400175"/>
            <a:ext cx="0" cy="355123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2033588" y="4935538"/>
            <a:ext cx="543242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5301" name="文本框 38"/>
          <p:cNvSpPr txBox="1">
            <a:spLocks noChangeArrowheads="1"/>
          </p:cNvSpPr>
          <p:nvPr/>
        </p:nvSpPr>
        <p:spPr bwMode="auto">
          <a:xfrm>
            <a:off x="4484688" y="4919663"/>
            <a:ext cx="3190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aphicFrame>
        <p:nvGraphicFramePr>
          <p:cNvPr id="55302" name="Object 908"/>
          <p:cNvGraphicFramePr>
            <a:graphicFrameLocks noChangeAspect="1"/>
          </p:cNvGraphicFramePr>
          <p:nvPr/>
        </p:nvGraphicFramePr>
        <p:xfrm>
          <a:off x="7173913" y="4984750"/>
          <a:ext cx="144462" cy="249238"/>
        </p:xfrm>
        <a:graphic>
          <a:graphicData uri="http://schemas.openxmlformats.org/presentationml/2006/ole">
            <mc:AlternateContent xmlns:mc="http://schemas.openxmlformats.org/markup-compatibility/2006">
              <mc:Choice xmlns:v="urn:schemas-microsoft-com:vml" Requires="v">
                <p:oleObj spid="_x0000_s55339" name="Formula" r:id="rId1" imgW="76200" imgH="129540" progId="">
                  <p:embed/>
                </p:oleObj>
              </mc:Choice>
              <mc:Fallback>
                <p:oleObj name="Formula" r:id="rId1" imgW="76200" imgH="129540" progId="">
                  <p:embed/>
                  <p:pic>
                    <p:nvPicPr>
                      <p:cNvPr id="0" name="Object 9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913" y="4984750"/>
                        <a:ext cx="14446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909"/>
          <p:cNvGraphicFramePr>
            <a:graphicFrameLocks noChangeAspect="1"/>
          </p:cNvGraphicFramePr>
          <p:nvPr/>
        </p:nvGraphicFramePr>
        <p:xfrm>
          <a:off x="4021138" y="1343025"/>
          <a:ext cx="471487" cy="338138"/>
        </p:xfrm>
        <a:graphic>
          <a:graphicData uri="http://schemas.openxmlformats.org/presentationml/2006/ole">
            <mc:AlternateContent xmlns:mc="http://schemas.openxmlformats.org/markup-compatibility/2006">
              <mc:Choice xmlns:v="urn:schemas-microsoft-com:vml" Requires="v">
                <p:oleObj spid="_x0000_s55340" name="Formula" r:id="rId3" imgW="248920" imgH="177800" progId="">
                  <p:embed/>
                </p:oleObj>
              </mc:Choice>
              <mc:Fallback>
                <p:oleObj name="Formula" r:id="rId3" imgW="248920" imgH="177800" progId="">
                  <p:embed/>
                  <p:pic>
                    <p:nvPicPr>
                      <p:cNvPr id="0" name="Object 9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138" y="1343025"/>
                        <a:ext cx="471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2" name="直接连接符 41"/>
          <p:cNvCxnSpPr/>
          <p:nvPr/>
        </p:nvCxnSpPr>
        <p:spPr>
          <a:xfrm>
            <a:off x="2119313" y="3921125"/>
            <a:ext cx="2528887" cy="142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45025" y="4924425"/>
            <a:ext cx="2528888" cy="142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任意多边形 43"/>
          <p:cNvSpPr/>
          <p:nvPr/>
        </p:nvSpPr>
        <p:spPr>
          <a:xfrm>
            <a:off x="3359150" y="1871663"/>
            <a:ext cx="3771900" cy="2927350"/>
          </a:xfrm>
          <a:custGeom>
            <a:avLst/>
            <a:gdLst>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197100 w 3111500"/>
              <a:gd name="connsiteY8" fmla="*/ 2349500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1" fmla="*/ 0 w 3111500"/>
              <a:gd name="connsiteY0-2" fmla="*/ 0 h 2527300"/>
              <a:gd name="connsiteX1-3" fmla="*/ 139700 w 3111500"/>
              <a:gd name="connsiteY1-4" fmla="*/ 349250 h 2527300"/>
              <a:gd name="connsiteX2-5" fmla="*/ 349250 w 3111500"/>
              <a:gd name="connsiteY2-6" fmla="*/ 781050 h 2527300"/>
              <a:gd name="connsiteX3-7" fmla="*/ 635000 w 3111500"/>
              <a:gd name="connsiteY3-8" fmla="*/ 1225550 h 2527300"/>
              <a:gd name="connsiteX4-9" fmla="*/ 914400 w 3111500"/>
              <a:gd name="connsiteY4-10" fmla="*/ 1574800 h 2527300"/>
              <a:gd name="connsiteX5-11" fmla="*/ 1149350 w 3111500"/>
              <a:gd name="connsiteY5-12" fmla="*/ 1790700 h 2527300"/>
              <a:gd name="connsiteX6-13" fmla="*/ 1517650 w 3111500"/>
              <a:gd name="connsiteY6-14" fmla="*/ 2063750 h 2527300"/>
              <a:gd name="connsiteX7-15" fmla="*/ 1822450 w 3111500"/>
              <a:gd name="connsiteY7-16" fmla="*/ 2203450 h 2527300"/>
              <a:gd name="connsiteX8-17" fmla="*/ 2211388 w 3111500"/>
              <a:gd name="connsiteY8-18" fmla="*/ 2344738 h 2527300"/>
              <a:gd name="connsiteX9-19" fmla="*/ 2660650 w 3111500"/>
              <a:gd name="connsiteY9-20" fmla="*/ 2451100 h 2527300"/>
              <a:gd name="connsiteX10-21" fmla="*/ 2990850 w 3111500"/>
              <a:gd name="connsiteY10-22" fmla="*/ 2501900 h 2527300"/>
              <a:gd name="connsiteX11-23" fmla="*/ 3111500 w 3111500"/>
              <a:gd name="connsiteY11-24" fmla="*/ 2527300 h 2527300"/>
              <a:gd name="connsiteX0-25" fmla="*/ 0 w 3135313"/>
              <a:gd name="connsiteY0-26" fmla="*/ 0 h 2517775"/>
              <a:gd name="connsiteX1-27" fmla="*/ 139700 w 3135313"/>
              <a:gd name="connsiteY1-28" fmla="*/ 349250 h 2517775"/>
              <a:gd name="connsiteX2-29" fmla="*/ 349250 w 3135313"/>
              <a:gd name="connsiteY2-30" fmla="*/ 781050 h 2517775"/>
              <a:gd name="connsiteX3-31" fmla="*/ 635000 w 3135313"/>
              <a:gd name="connsiteY3-32" fmla="*/ 1225550 h 2517775"/>
              <a:gd name="connsiteX4-33" fmla="*/ 914400 w 3135313"/>
              <a:gd name="connsiteY4-34" fmla="*/ 1574800 h 2517775"/>
              <a:gd name="connsiteX5-35" fmla="*/ 1149350 w 3135313"/>
              <a:gd name="connsiteY5-36" fmla="*/ 1790700 h 2517775"/>
              <a:gd name="connsiteX6-37" fmla="*/ 1517650 w 3135313"/>
              <a:gd name="connsiteY6-38" fmla="*/ 2063750 h 2517775"/>
              <a:gd name="connsiteX7-39" fmla="*/ 1822450 w 3135313"/>
              <a:gd name="connsiteY7-40" fmla="*/ 2203450 h 2517775"/>
              <a:gd name="connsiteX8-41" fmla="*/ 2211388 w 3135313"/>
              <a:gd name="connsiteY8-42" fmla="*/ 2344738 h 2517775"/>
              <a:gd name="connsiteX9-43" fmla="*/ 2660650 w 3135313"/>
              <a:gd name="connsiteY9-44" fmla="*/ 2451100 h 2517775"/>
              <a:gd name="connsiteX10-45" fmla="*/ 2990850 w 3135313"/>
              <a:gd name="connsiteY10-46" fmla="*/ 2501900 h 2517775"/>
              <a:gd name="connsiteX11-47" fmla="*/ 3135313 w 3135313"/>
              <a:gd name="connsiteY11-48" fmla="*/ 2517775 h 2517775"/>
              <a:gd name="connsiteX0-49" fmla="*/ 0 w 3249613"/>
              <a:gd name="connsiteY0-50" fmla="*/ 0 h 2522537"/>
              <a:gd name="connsiteX1-51" fmla="*/ 139700 w 3249613"/>
              <a:gd name="connsiteY1-52" fmla="*/ 349250 h 2522537"/>
              <a:gd name="connsiteX2-53" fmla="*/ 349250 w 3249613"/>
              <a:gd name="connsiteY2-54" fmla="*/ 781050 h 2522537"/>
              <a:gd name="connsiteX3-55" fmla="*/ 635000 w 3249613"/>
              <a:gd name="connsiteY3-56" fmla="*/ 1225550 h 2522537"/>
              <a:gd name="connsiteX4-57" fmla="*/ 914400 w 3249613"/>
              <a:gd name="connsiteY4-58" fmla="*/ 1574800 h 2522537"/>
              <a:gd name="connsiteX5-59" fmla="*/ 1149350 w 3249613"/>
              <a:gd name="connsiteY5-60" fmla="*/ 1790700 h 2522537"/>
              <a:gd name="connsiteX6-61" fmla="*/ 1517650 w 3249613"/>
              <a:gd name="connsiteY6-62" fmla="*/ 2063750 h 2522537"/>
              <a:gd name="connsiteX7-63" fmla="*/ 1822450 w 3249613"/>
              <a:gd name="connsiteY7-64" fmla="*/ 2203450 h 2522537"/>
              <a:gd name="connsiteX8-65" fmla="*/ 2211388 w 3249613"/>
              <a:gd name="connsiteY8-66" fmla="*/ 2344738 h 2522537"/>
              <a:gd name="connsiteX9-67" fmla="*/ 2660650 w 3249613"/>
              <a:gd name="connsiteY9-68" fmla="*/ 2451100 h 2522537"/>
              <a:gd name="connsiteX10-69" fmla="*/ 2990850 w 3249613"/>
              <a:gd name="connsiteY10-70" fmla="*/ 2501900 h 2522537"/>
              <a:gd name="connsiteX11-71" fmla="*/ 3249613 w 3249613"/>
              <a:gd name="connsiteY11-72" fmla="*/ 2522537 h 2522537"/>
              <a:gd name="connsiteX0-73" fmla="*/ 0 w 3249613"/>
              <a:gd name="connsiteY0-74" fmla="*/ 0 h 2524602"/>
              <a:gd name="connsiteX1-75" fmla="*/ 139700 w 3249613"/>
              <a:gd name="connsiteY1-76" fmla="*/ 349250 h 2524602"/>
              <a:gd name="connsiteX2-77" fmla="*/ 349250 w 3249613"/>
              <a:gd name="connsiteY2-78" fmla="*/ 781050 h 2524602"/>
              <a:gd name="connsiteX3-79" fmla="*/ 635000 w 3249613"/>
              <a:gd name="connsiteY3-80" fmla="*/ 1225550 h 2524602"/>
              <a:gd name="connsiteX4-81" fmla="*/ 914400 w 3249613"/>
              <a:gd name="connsiteY4-82" fmla="*/ 1574800 h 2524602"/>
              <a:gd name="connsiteX5-83" fmla="*/ 1149350 w 3249613"/>
              <a:gd name="connsiteY5-84" fmla="*/ 1790700 h 2524602"/>
              <a:gd name="connsiteX6-85" fmla="*/ 1517650 w 3249613"/>
              <a:gd name="connsiteY6-86" fmla="*/ 2063750 h 2524602"/>
              <a:gd name="connsiteX7-87" fmla="*/ 1822450 w 3249613"/>
              <a:gd name="connsiteY7-88" fmla="*/ 2203450 h 2524602"/>
              <a:gd name="connsiteX8-89" fmla="*/ 2211388 w 3249613"/>
              <a:gd name="connsiteY8-90" fmla="*/ 2344738 h 2524602"/>
              <a:gd name="connsiteX9-91" fmla="*/ 2660650 w 3249613"/>
              <a:gd name="connsiteY9-92" fmla="*/ 2451100 h 2524602"/>
              <a:gd name="connsiteX10-93" fmla="*/ 2990850 w 3249613"/>
              <a:gd name="connsiteY10-94" fmla="*/ 2501900 h 2524602"/>
              <a:gd name="connsiteX11-95" fmla="*/ 3249613 w 3249613"/>
              <a:gd name="connsiteY11-96" fmla="*/ 2522537 h 2524602"/>
              <a:gd name="connsiteX0-97" fmla="*/ 0 w 3249613"/>
              <a:gd name="connsiteY0-98" fmla="*/ 0 h 2522537"/>
              <a:gd name="connsiteX1-99" fmla="*/ 139700 w 3249613"/>
              <a:gd name="connsiteY1-100" fmla="*/ 349250 h 2522537"/>
              <a:gd name="connsiteX2-101" fmla="*/ 349250 w 3249613"/>
              <a:gd name="connsiteY2-102" fmla="*/ 781050 h 2522537"/>
              <a:gd name="connsiteX3-103" fmla="*/ 635000 w 3249613"/>
              <a:gd name="connsiteY3-104" fmla="*/ 1225550 h 2522537"/>
              <a:gd name="connsiteX4-105" fmla="*/ 914400 w 3249613"/>
              <a:gd name="connsiteY4-106" fmla="*/ 1574800 h 2522537"/>
              <a:gd name="connsiteX5-107" fmla="*/ 1149350 w 3249613"/>
              <a:gd name="connsiteY5-108" fmla="*/ 1790700 h 2522537"/>
              <a:gd name="connsiteX6-109" fmla="*/ 1517650 w 3249613"/>
              <a:gd name="connsiteY6-110" fmla="*/ 2063750 h 2522537"/>
              <a:gd name="connsiteX7-111" fmla="*/ 1822450 w 3249613"/>
              <a:gd name="connsiteY7-112" fmla="*/ 2203450 h 2522537"/>
              <a:gd name="connsiteX8-113" fmla="*/ 2211388 w 3249613"/>
              <a:gd name="connsiteY8-114" fmla="*/ 2344738 h 2522537"/>
              <a:gd name="connsiteX9-115" fmla="*/ 2660650 w 3249613"/>
              <a:gd name="connsiteY9-116" fmla="*/ 2451100 h 2522537"/>
              <a:gd name="connsiteX10-117" fmla="*/ 2990850 w 3249613"/>
              <a:gd name="connsiteY10-118" fmla="*/ 2501900 h 2522537"/>
              <a:gd name="connsiteX11-119" fmla="*/ 3249613 w 3249613"/>
              <a:gd name="connsiteY11-120" fmla="*/ 2522537 h 2522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249613" h="2522537">
                <a:moveTo>
                  <a:pt x="0" y="0"/>
                </a:moveTo>
                <a:cubicBezTo>
                  <a:pt x="40746" y="109537"/>
                  <a:pt x="81492" y="219075"/>
                  <a:pt x="139700" y="349250"/>
                </a:cubicBezTo>
                <a:cubicBezTo>
                  <a:pt x="197908" y="479425"/>
                  <a:pt x="266700" y="635000"/>
                  <a:pt x="349250" y="781050"/>
                </a:cubicBezTo>
                <a:cubicBezTo>
                  <a:pt x="431800" y="927100"/>
                  <a:pt x="540808" y="1093258"/>
                  <a:pt x="635000" y="1225550"/>
                </a:cubicBezTo>
                <a:cubicBezTo>
                  <a:pt x="729192" y="1357842"/>
                  <a:pt x="828675" y="1480608"/>
                  <a:pt x="914400" y="1574800"/>
                </a:cubicBezTo>
                <a:cubicBezTo>
                  <a:pt x="1000125" y="1668992"/>
                  <a:pt x="1048808" y="1709208"/>
                  <a:pt x="1149350" y="1790700"/>
                </a:cubicBezTo>
                <a:cubicBezTo>
                  <a:pt x="1249892" y="1872192"/>
                  <a:pt x="1405467" y="1994958"/>
                  <a:pt x="1517650" y="2063750"/>
                </a:cubicBezTo>
                <a:cubicBezTo>
                  <a:pt x="1629833" y="2132542"/>
                  <a:pt x="1706827" y="2156619"/>
                  <a:pt x="1822450" y="2203450"/>
                </a:cubicBezTo>
                <a:cubicBezTo>
                  <a:pt x="1938073" y="2250281"/>
                  <a:pt x="2071688" y="2303463"/>
                  <a:pt x="2211388" y="2344738"/>
                </a:cubicBezTo>
                <a:cubicBezTo>
                  <a:pt x="2351088" y="2386013"/>
                  <a:pt x="2530740" y="2424906"/>
                  <a:pt x="2660650" y="2451100"/>
                </a:cubicBezTo>
                <a:cubicBezTo>
                  <a:pt x="2790560" y="2477294"/>
                  <a:pt x="2892689" y="2489994"/>
                  <a:pt x="2990850" y="2501900"/>
                </a:cubicBezTo>
                <a:cubicBezTo>
                  <a:pt x="3089011" y="2513806"/>
                  <a:pt x="3130551" y="2520949"/>
                  <a:pt x="3249613" y="2522537"/>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5" name="直接连接符 44"/>
          <p:cNvCxnSpPr/>
          <p:nvPr/>
        </p:nvCxnSpPr>
        <p:spPr>
          <a:xfrm>
            <a:off x="2327275" y="1868488"/>
            <a:ext cx="3463925" cy="3063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783263" y="4918075"/>
            <a:ext cx="1346200" cy="4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309" name="文本框 46"/>
          <p:cNvSpPr txBox="1">
            <a:spLocks noChangeArrowheads="1"/>
          </p:cNvSpPr>
          <p:nvPr/>
        </p:nvSpPr>
        <p:spPr bwMode="auto">
          <a:xfrm>
            <a:off x="5632450" y="4930775"/>
            <a:ext cx="3190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1</a:t>
            </a:r>
            <a:endParaRPr lang="zh-CN" altLang="en-US" sz="1400">
              <a:latin typeface="Times"/>
              <a:ea typeface="幼圆" panose="02010509060101010101" pitchFamily="49" charset="-122"/>
            </a:endParaRPr>
          </a:p>
        </p:txBody>
      </p:sp>
      <p:sp>
        <p:nvSpPr>
          <p:cNvPr id="55310" name="文本框 47"/>
          <p:cNvSpPr txBox="1">
            <a:spLocks noChangeArrowheads="1"/>
          </p:cNvSpPr>
          <p:nvPr/>
        </p:nvSpPr>
        <p:spPr bwMode="auto">
          <a:xfrm>
            <a:off x="6696075" y="4916488"/>
            <a:ext cx="31908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2</a:t>
            </a:r>
            <a:endParaRPr lang="zh-CN" altLang="en-US" sz="1400">
              <a:latin typeface="Times"/>
              <a:ea typeface="幼圆" panose="02010509060101010101" pitchFamily="49" charset="-122"/>
            </a:endParaRPr>
          </a:p>
        </p:txBody>
      </p:sp>
      <p:sp>
        <p:nvSpPr>
          <p:cNvPr id="55311" name="文本框 48"/>
          <p:cNvSpPr txBox="1">
            <a:spLocks noChangeArrowheads="1"/>
          </p:cNvSpPr>
          <p:nvPr/>
        </p:nvSpPr>
        <p:spPr bwMode="auto">
          <a:xfrm>
            <a:off x="3279775" y="4905375"/>
            <a:ext cx="4222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-1</a:t>
            </a:r>
            <a:endParaRPr lang="zh-CN" altLang="en-US" sz="1400">
              <a:latin typeface="Times"/>
              <a:ea typeface="幼圆" panose="02010509060101010101" pitchFamily="49" charset="-122"/>
            </a:endParaRPr>
          </a:p>
        </p:txBody>
      </p:sp>
      <p:sp>
        <p:nvSpPr>
          <p:cNvPr id="55312" name="文本框 49"/>
          <p:cNvSpPr txBox="1">
            <a:spLocks noChangeArrowheads="1"/>
          </p:cNvSpPr>
          <p:nvPr/>
        </p:nvSpPr>
        <p:spPr bwMode="auto">
          <a:xfrm>
            <a:off x="2143125" y="4945063"/>
            <a:ext cx="4222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-2</a:t>
            </a:r>
            <a:endParaRPr lang="zh-CN" altLang="en-US" sz="1400">
              <a:latin typeface="Times"/>
              <a:ea typeface="幼圆" panose="02010509060101010101" pitchFamily="49" charset="-122"/>
            </a:endParaRPr>
          </a:p>
        </p:txBody>
      </p:sp>
      <p:cxnSp>
        <p:nvCxnSpPr>
          <p:cNvPr id="51" name="直接连接符 50"/>
          <p:cNvCxnSpPr/>
          <p:nvPr/>
        </p:nvCxnSpPr>
        <p:spPr>
          <a:xfrm>
            <a:off x="2344738" y="4856163"/>
            <a:ext cx="0" cy="68262"/>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3495675" y="4864100"/>
            <a:ext cx="0" cy="6985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6848475" y="4864100"/>
            <a:ext cx="0" cy="69850"/>
          </a:xfrm>
          <a:prstGeom prst="line">
            <a:avLst/>
          </a:prstGeom>
          <a:ln w="12700"/>
        </p:spPr>
        <p:style>
          <a:lnRef idx="1">
            <a:schemeClr val="dk1"/>
          </a:lnRef>
          <a:fillRef idx="0">
            <a:schemeClr val="dk1"/>
          </a:fillRef>
          <a:effectRef idx="0">
            <a:schemeClr val="dk1"/>
          </a:effectRef>
          <a:fontRef idx="minor">
            <a:schemeClr val="tx1"/>
          </a:fontRef>
        </p:style>
      </p:cxnSp>
      <p:sp>
        <p:nvSpPr>
          <p:cNvPr id="55316" name="文本框 53"/>
          <p:cNvSpPr txBox="1">
            <a:spLocks noChangeArrowheads="1"/>
          </p:cNvSpPr>
          <p:nvPr/>
        </p:nvSpPr>
        <p:spPr bwMode="auto">
          <a:xfrm>
            <a:off x="4368800" y="3917950"/>
            <a:ext cx="3175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1</a:t>
            </a:r>
            <a:endParaRPr lang="zh-CN" altLang="en-US" sz="1400">
              <a:latin typeface="Times"/>
              <a:ea typeface="幼圆" panose="02010509060101010101" pitchFamily="49" charset="-122"/>
            </a:endParaRPr>
          </a:p>
        </p:txBody>
      </p:sp>
      <p:sp>
        <p:nvSpPr>
          <p:cNvPr id="55317" name="文本框 54"/>
          <p:cNvSpPr txBox="1">
            <a:spLocks noChangeArrowheads="1"/>
          </p:cNvSpPr>
          <p:nvPr/>
        </p:nvSpPr>
        <p:spPr bwMode="auto">
          <a:xfrm>
            <a:off x="4368800" y="2814638"/>
            <a:ext cx="3175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2</a:t>
            </a:r>
            <a:endParaRPr lang="zh-CN" altLang="en-US" sz="1400">
              <a:latin typeface="Times"/>
              <a:ea typeface="幼圆" panose="02010509060101010101" pitchFamily="49" charset="-122"/>
            </a:endParaRPr>
          </a:p>
        </p:txBody>
      </p:sp>
      <p:cxnSp>
        <p:nvCxnSpPr>
          <p:cNvPr id="56" name="直接连接符 55"/>
          <p:cNvCxnSpPr/>
          <p:nvPr/>
        </p:nvCxnSpPr>
        <p:spPr>
          <a:xfrm rot="16200000">
            <a:off x="4691857" y="2966243"/>
            <a:ext cx="0" cy="68263"/>
          </a:xfrm>
          <a:prstGeom prst="line">
            <a:avLst/>
          </a:prstGeom>
          <a:ln w="12700"/>
        </p:spPr>
        <p:style>
          <a:lnRef idx="1">
            <a:schemeClr val="dk1"/>
          </a:lnRef>
          <a:fillRef idx="0">
            <a:schemeClr val="dk1"/>
          </a:fillRef>
          <a:effectRef idx="0">
            <a:schemeClr val="dk1"/>
          </a:effectRef>
          <a:fontRef idx="minor">
            <a:schemeClr val="tx1"/>
          </a:fontRef>
        </p:style>
      </p:cxnSp>
      <p:sp>
        <p:nvSpPr>
          <p:cNvPr id="55319" name="文本框 56"/>
          <p:cNvSpPr txBox="1">
            <a:spLocks noChangeArrowheads="1"/>
          </p:cNvSpPr>
          <p:nvPr/>
        </p:nvSpPr>
        <p:spPr bwMode="auto">
          <a:xfrm>
            <a:off x="4379913" y="1871663"/>
            <a:ext cx="3190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3</a:t>
            </a:r>
            <a:endParaRPr lang="zh-CN" altLang="en-US" sz="1400">
              <a:latin typeface="Times"/>
              <a:ea typeface="幼圆" panose="02010509060101010101" pitchFamily="49" charset="-122"/>
            </a:endParaRPr>
          </a:p>
        </p:txBody>
      </p:sp>
      <p:cxnSp>
        <p:nvCxnSpPr>
          <p:cNvPr id="58" name="直接连接符 57"/>
          <p:cNvCxnSpPr/>
          <p:nvPr/>
        </p:nvCxnSpPr>
        <p:spPr>
          <a:xfrm rot="16200000">
            <a:off x="4702969" y="2023269"/>
            <a:ext cx="0" cy="68262"/>
          </a:xfrm>
          <a:prstGeom prst="line">
            <a:avLst/>
          </a:prstGeom>
          <a:ln w="12700"/>
        </p:spPr>
        <p:style>
          <a:lnRef idx="1">
            <a:schemeClr val="dk1"/>
          </a:lnRef>
          <a:fillRef idx="0">
            <a:schemeClr val="dk1"/>
          </a:fillRef>
          <a:effectRef idx="0">
            <a:schemeClr val="dk1"/>
          </a:effectRef>
          <a:fontRef idx="minor">
            <a:schemeClr val="tx1"/>
          </a:fontRef>
        </p:style>
      </p:cxnSp>
      <p:graphicFrame>
        <p:nvGraphicFramePr>
          <p:cNvPr id="59" name="Object 910"/>
          <p:cNvGraphicFramePr>
            <a:graphicFrameLocks noChangeAspect="1"/>
          </p:cNvGraphicFramePr>
          <p:nvPr/>
        </p:nvGraphicFramePr>
        <p:xfrm>
          <a:off x="4895850" y="2228850"/>
          <a:ext cx="1905000" cy="292100"/>
        </p:xfrm>
        <a:graphic>
          <a:graphicData uri="http://schemas.openxmlformats.org/presentationml/2006/ole">
            <mc:AlternateContent xmlns:mc="http://schemas.openxmlformats.org/markup-compatibility/2006">
              <mc:Choice xmlns:v="urn:schemas-microsoft-com:vml" Requires="v">
                <p:oleObj spid="_x0000_s55341" name="Formula" r:id="rId5" imgW="1156970" imgH="177800" progId="">
                  <p:embed/>
                </p:oleObj>
              </mc:Choice>
              <mc:Fallback>
                <p:oleObj name="Formula" r:id="rId5" imgW="1156970" imgH="177800" progId="">
                  <p:embed/>
                  <p:pic>
                    <p:nvPicPr>
                      <p:cNvPr id="0" name="Object 9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5850" y="222885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911"/>
          <p:cNvGraphicFramePr>
            <a:graphicFrameLocks noChangeAspect="1"/>
          </p:cNvGraphicFramePr>
          <p:nvPr/>
        </p:nvGraphicFramePr>
        <p:xfrm>
          <a:off x="1233488" y="3186113"/>
          <a:ext cx="2593975" cy="292100"/>
        </p:xfrm>
        <a:graphic>
          <a:graphicData uri="http://schemas.openxmlformats.org/presentationml/2006/ole">
            <mc:AlternateContent xmlns:mc="http://schemas.openxmlformats.org/markup-compatibility/2006">
              <mc:Choice xmlns:v="urn:schemas-microsoft-com:vml" Requires="v">
                <p:oleObj spid="_x0000_s55342" name="Formula" r:id="rId7" imgW="1574800" imgH="177800" progId="">
                  <p:embed/>
                </p:oleObj>
              </mc:Choice>
              <mc:Fallback>
                <p:oleObj name="Formula" r:id="rId7" imgW="1574800" imgH="177800" progId="">
                  <p:embed/>
                  <p:pic>
                    <p:nvPicPr>
                      <p:cNvPr id="0" name="Object 9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488" y="3186113"/>
                        <a:ext cx="25939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任意多边形 60"/>
          <p:cNvSpPr/>
          <p:nvPr/>
        </p:nvSpPr>
        <p:spPr>
          <a:xfrm>
            <a:off x="2836863" y="2892425"/>
            <a:ext cx="523875" cy="198438"/>
          </a:xfrm>
          <a:custGeom>
            <a:avLst/>
            <a:gdLst>
              <a:gd name="connsiteX0" fmla="*/ 0 w 451555"/>
              <a:gd name="connsiteY0" fmla="*/ 169333 h 171034"/>
              <a:gd name="connsiteX1" fmla="*/ 248355 w 451555"/>
              <a:gd name="connsiteY1" fmla="*/ 146755 h 171034"/>
              <a:gd name="connsiteX2" fmla="*/ 451555 w 451555"/>
              <a:gd name="connsiteY2" fmla="*/ 0 h 171034"/>
            </a:gdLst>
            <a:ahLst/>
            <a:cxnLst>
              <a:cxn ang="0">
                <a:pos x="connsiteX0" y="connsiteY0"/>
              </a:cxn>
              <a:cxn ang="0">
                <a:pos x="connsiteX1" y="connsiteY1"/>
              </a:cxn>
              <a:cxn ang="0">
                <a:pos x="connsiteX2" y="connsiteY2"/>
              </a:cxn>
            </a:cxnLst>
            <a:rect l="l" t="t" r="r" b="b"/>
            <a:pathLst>
              <a:path w="451555" h="171034">
                <a:moveTo>
                  <a:pt x="0" y="169333"/>
                </a:moveTo>
                <a:cubicBezTo>
                  <a:pt x="86548" y="172155"/>
                  <a:pt x="173096" y="174977"/>
                  <a:pt x="248355" y="146755"/>
                </a:cubicBezTo>
                <a:cubicBezTo>
                  <a:pt x="323614" y="118533"/>
                  <a:pt x="387584" y="59266"/>
                  <a:pt x="451555"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62" name="任意多边形 61"/>
          <p:cNvSpPr/>
          <p:nvPr/>
        </p:nvSpPr>
        <p:spPr>
          <a:xfrm rot="10214568">
            <a:off x="3814763" y="2592388"/>
            <a:ext cx="1484312" cy="152400"/>
          </a:xfrm>
          <a:custGeom>
            <a:avLst/>
            <a:gdLst>
              <a:gd name="connsiteX0" fmla="*/ 0 w 451555"/>
              <a:gd name="connsiteY0" fmla="*/ 169333 h 171034"/>
              <a:gd name="connsiteX1" fmla="*/ 248355 w 451555"/>
              <a:gd name="connsiteY1" fmla="*/ 146755 h 171034"/>
              <a:gd name="connsiteX2" fmla="*/ 451555 w 451555"/>
              <a:gd name="connsiteY2" fmla="*/ 0 h 171034"/>
              <a:gd name="connsiteX0-1" fmla="*/ 0 w 451555"/>
              <a:gd name="connsiteY0-2" fmla="*/ 169333 h 169388"/>
              <a:gd name="connsiteX1-3" fmla="*/ 144516 w 451555"/>
              <a:gd name="connsiteY1-4" fmla="*/ 38694 h 169388"/>
              <a:gd name="connsiteX2-5" fmla="*/ 451555 w 451555"/>
              <a:gd name="connsiteY2-6" fmla="*/ 0 h 169388"/>
              <a:gd name="connsiteX0-7" fmla="*/ 0 w 451555"/>
              <a:gd name="connsiteY0-8" fmla="*/ 169333 h 169333"/>
              <a:gd name="connsiteX1-9" fmla="*/ 144516 w 451555"/>
              <a:gd name="connsiteY1-10" fmla="*/ 38694 h 169333"/>
              <a:gd name="connsiteX2-11" fmla="*/ 451555 w 451555"/>
              <a:gd name="connsiteY2-12" fmla="*/ 0 h 169333"/>
              <a:gd name="connsiteX0-13" fmla="*/ 0 w 451555"/>
              <a:gd name="connsiteY0-14" fmla="*/ 169333 h 169333"/>
              <a:gd name="connsiteX1-15" fmla="*/ 144516 w 451555"/>
              <a:gd name="connsiteY1-16" fmla="*/ 38694 h 169333"/>
              <a:gd name="connsiteX2-17" fmla="*/ 451555 w 451555"/>
              <a:gd name="connsiteY2-18" fmla="*/ 0 h 169333"/>
              <a:gd name="connsiteX0-19" fmla="*/ 0 w 451555"/>
              <a:gd name="connsiteY0-20" fmla="*/ 169333 h 169333"/>
              <a:gd name="connsiteX1-21" fmla="*/ 144516 w 451555"/>
              <a:gd name="connsiteY1-22" fmla="*/ 38694 h 169333"/>
              <a:gd name="connsiteX2-23" fmla="*/ 451555 w 451555"/>
              <a:gd name="connsiteY2-24" fmla="*/ 0 h 169333"/>
              <a:gd name="connsiteX0-25" fmla="*/ 0 w 432019"/>
              <a:gd name="connsiteY0-26" fmla="*/ 430421 h 430421"/>
              <a:gd name="connsiteX1-27" fmla="*/ 144516 w 432019"/>
              <a:gd name="connsiteY1-28" fmla="*/ 299782 h 430421"/>
              <a:gd name="connsiteX2-29" fmla="*/ 432019 w 432019"/>
              <a:gd name="connsiteY2-30" fmla="*/ 0 h 430421"/>
              <a:gd name="connsiteX0-31" fmla="*/ 0 w 432019"/>
              <a:gd name="connsiteY0-32" fmla="*/ 430421 h 430421"/>
              <a:gd name="connsiteX1-33" fmla="*/ 144516 w 432019"/>
              <a:gd name="connsiteY1-34" fmla="*/ 299782 h 430421"/>
              <a:gd name="connsiteX2-35" fmla="*/ 432019 w 432019"/>
              <a:gd name="connsiteY2-36" fmla="*/ 0 h 430421"/>
              <a:gd name="connsiteX0-37" fmla="*/ 0 w 432019"/>
              <a:gd name="connsiteY0-38" fmla="*/ 430421 h 430421"/>
              <a:gd name="connsiteX1-39" fmla="*/ 93772 w 432019"/>
              <a:gd name="connsiteY1-40" fmla="*/ 220181 h 430421"/>
              <a:gd name="connsiteX2-41" fmla="*/ 432019 w 432019"/>
              <a:gd name="connsiteY2-42" fmla="*/ 0 h 430421"/>
              <a:gd name="connsiteX0-43" fmla="*/ 0 w 942346"/>
              <a:gd name="connsiteY0-44" fmla="*/ 217546 h 281484"/>
              <a:gd name="connsiteX1-45" fmla="*/ 93772 w 942346"/>
              <a:gd name="connsiteY1-46" fmla="*/ 7306 h 281484"/>
              <a:gd name="connsiteX2-47" fmla="*/ 942346 w 942346"/>
              <a:gd name="connsiteY2-48" fmla="*/ 241776 h 281484"/>
              <a:gd name="connsiteX0-49" fmla="*/ 0 w 942346"/>
              <a:gd name="connsiteY0-50" fmla="*/ 223742 h 247972"/>
              <a:gd name="connsiteX1-51" fmla="*/ 93772 w 942346"/>
              <a:gd name="connsiteY1-52" fmla="*/ 13502 h 247972"/>
              <a:gd name="connsiteX2-53" fmla="*/ 942346 w 942346"/>
              <a:gd name="connsiteY2-54" fmla="*/ 247972 h 247972"/>
              <a:gd name="connsiteX0-55" fmla="*/ 0 w 942346"/>
              <a:gd name="connsiteY0-56" fmla="*/ 132646 h 156876"/>
              <a:gd name="connsiteX1-57" fmla="*/ 114955 w 942346"/>
              <a:gd name="connsiteY1-58" fmla="*/ 20271 h 156876"/>
              <a:gd name="connsiteX2-59" fmla="*/ 942346 w 942346"/>
              <a:gd name="connsiteY2-60" fmla="*/ 156876 h 156876"/>
              <a:gd name="connsiteX0-61" fmla="*/ 0 w 942346"/>
              <a:gd name="connsiteY0-62" fmla="*/ 132646 h 156876"/>
              <a:gd name="connsiteX1-63" fmla="*/ 114955 w 942346"/>
              <a:gd name="connsiteY1-64" fmla="*/ 20271 h 156876"/>
              <a:gd name="connsiteX2-65" fmla="*/ 942346 w 942346"/>
              <a:gd name="connsiteY2-66" fmla="*/ 156876 h 156876"/>
              <a:gd name="connsiteX0-67" fmla="*/ 0 w 942346"/>
              <a:gd name="connsiteY0-68" fmla="*/ 118993 h 143223"/>
              <a:gd name="connsiteX1-69" fmla="*/ 114955 w 942346"/>
              <a:gd name="connsiteY1-70" fmla="*/ 6618 h 143223"/>
              <a:gd name="connsiteX2-71" fmla="*/ 942346 w 942346"/>
              <a:gd name="connsiteY2-72" fmla="*/ 143223 h 143223"/>
              <a:gd name="connsiteX0-73" fmla="*/ 0 w 785321"/>
              <a:gd name="connsiteY0-74" fmla="*/ 120093 h 125970"/>
              <a:gd name="connsiteX1-75" fmla="*/ 114955 w 785321"/>
              <a:gd name="connsiteY1-76" fmla="*/ 7718 h 125970"/>
              <a:gd name="connsiteX2-77" fmla="*/ 785321 w 785321"/>
              <a:gd name="connsiteY2-78" fmla="*/ 125970 h 125970"/>
              <a:gd name="connsiteX0-79" fmla="*/ 0 w 785321"/>
              <a:gd name="connsiteY0-80" fmla="*/ 57447 h 63324"/>
              <a:gd name="connsiteX1-81" fmla="*/ 265039 w 785321"/>
              <a:gd name="connsiteY1-82" fmla="*/ 19751 h 63324"/>
              <a:gd name="connsiteX2-83" fmla="*/ 785321 w 785321"/>
              <a:gd name="connsiteY2-84" fmla="*/ 63324 h 63324"/>
              <a:gd name="connsiteX0-85" fmla="*/ 0 w 785321"/>
              <a:gd name="connsiteY0-86" fmla="*/ 60251 h 66128"/>
              <a:gd name="connsiteX1-87" fmla="*/ 265039 w 785321"/>
              <a:gd name="connsiteY1-88" fmla="*/ 22555 h 66128"/>
              <a:gd name="connsiteX2-89" fmla="*/ 785321 w 785321"/>
              <a:gd name="connsiteY2-90" fmla="*/ 66128 h 66128"/>
              <a:gd name="connsiteX0-91" fmla="*/ 0 w 785321"/>
              <a:gd name="connsiteY0-92" fmla="*/ 100604 h 106481"/>
              <a:gd name="connsiteX1-93" fmla="*/ 243916 w 785321"/>
              <a:gd name="connsiteY1-94" fmla="*/ 9515 h 106481"/>
              <a:gd name="connsiteX2-95" fmla="*/ 785321 w 785321"/>
              <a:gd name="connsiteY2-96" fmla="*/ 106481 h 106481"/>
              <a:gd name="connsiteX0-97" fmla="*/ 0 w 785321"/>
              <a:gd name="connsiteY0-98" fmla="*/ 100604 h 106481"/>
              <a:gd name="connsiteX1-99" fmla="*/ 243916 w 785321"/>
              <a:gd name="connsiteY1-100" fmla="*/ 9515 h 106481"/>
              <a:gd name="connsiteX2-101" fmla="*/ 785321 w 785321"/>
              <a:gd name="connsiteY2-102" fmla="*/ 106481 h 106481"/>
              <a:gd name="connsiteX0-103" fmla="*/ 0 w 958415"/>
              <a:gd name="connsiteY0-104" fmla="*/ 18240 h 249287"/>
              <a:gd name="connsiteX1-105" fmla="*/ 417010 w 958415"/>
              <a:gd name="connsiteY1-106" fmla="*/ 152321 h 249287"/>
              <a:gd name="connsiteX2-107" fmla="*/ 958415 w 958415"/>
              <a:gd name="connsiteY2-108" fmla="*/ 249287 h 249287"/>
              <a:gd name="connsiteX0-109" fmla="*/ 0 w 958415"/>
              <a:gd name="connsiteY0-110" fmla="*/ 32707 h 263754"/>
              <a:gd name="connsiteX1-111" fmla="*/ 317695 w 958415"/>
              <a:gd name="connsiteY1-112" fmla="*/ 17313 h 263754"/>
              <a:gd name="connsiteX2-113" fmla="*/ 958415 w 958415"/>
              <a:gd name="connsiteY2-114" fmla="*/ 263754 h 263754"/>
              <a:gd name="connsiteX0-115" fmla="*/ 0 w 958415"/>
              <a:gd name="connsiteY0-116" fmla="*/ 49169 h 280216"/>
              <a:gd name="connsiteX1-117" fmla="*/ 317695 w 958415"/>
              <a:gd name="connsiteY1-118" fmla="*/ 33775 h 280216"/>
              <a:gd name="connsiteX2-119" fmla="*/ 958415 w 958415"/>
              <a:gd name="connsiteY2-120" fmla="*/ 280216 h 280216"/>
              <a:gd name="connsiteX0-121" fmla="*/ 0 w 958415"/>
              <a:gd name="connsiteY0-122" fmla="*/ 49169 h 280216"/>
              <a:gd name="connsiteX1-123" fmla="*/ 317695 w 958415"/>
              <a:gd name="connsiteY1-124" fmla="*/ 33775 h 280216"/>
              <a:gd name="connsiteX2-125" fmla="*/ 958415 w 958415"/>
              <a:gd name="connsiteY2-126" fmla="*/ 280216 h 280216"/>
              <a:gd name="connsiteX0-127" fmla="*/ 0 w 898303"/>
              <a:gd name="connsiteY0-128" fmla="*/ 49169 h 149813"/>
              <a:gd name="connsiteX1-129" fmla="*/ 317695 w 898303"/>
              <a:gd name="connsiteY1-130" fmla="*/ 33775 h 149813"/>
              <a:gd name="connsiteX2-131" fmla="*/ 898303 w 898303"/>
              <a:gd name="connsiteY2-132" fmla="*/ 149813 h 149813"/>
              <a:gd name="connsiteX0-133" fmla="*/ 0 w 916383"/>
              <a:gd name="connsiteY0-134" fmla="*/ 49169 h 115493"/>
              <a:gd name="connsiteX1-135" fmla="*/ 317695 w 916383"/>
              <a:gd name="connsiteY1-136" fmla="*/ 33775 h 115493"/>
              <a:gd name="connsiteX2-137" fmla="*/ 916383 w 916383"/>
              <a:gd name="connsiteY2-138" fmla="*/ 115493 h 115493"/>
              <a:gd name="connsiteX0-139" fmla="*/ 0 w 916383"/>
              <a:gd name="connsiteY0-140" fmla="*/ 64789 h 131113"/>
              <a:gd name="connsiteX1-141" fmla="*/ 418807 w 916383"/>
              <a:gd name="connsiteY1-142" fmla="*/ 15671 h 131113"/>
              <a:gd name="connsiteX2-143" fmla="*/ 916383 w 916383"/>
              <a:gd name="connsiteY2-144" fmla="*/ 131113 h 131113"/>
            </a:gdLst>
            <a:ahLst/>
            <a:cxnLst>
              <a:cxn ang="0">
                <a:pos x="connsiteX0-1" y="connsiteY0-2"/>
              </a:cxn>
              <a:cxn ang="0">
                <a:pos x="connsiteX1-3" y="connsiteY1-4"/>
              </a:cxn>
              <a:cxn ang="0">
                <a:pos x="connsiteX2-5" y="connsiteY2-6"/>
              </a:cxn>
            </a:cxnLst>
            <a:rect l="l" t="t" r="r" b="b"/>
            <a:pathLst>
              <a:path w="916383" h="131113">
                <a:moveTo>
                  <a:pt x="0" y="64789"/>
                </a:moveTo>
                <a:cubicBezTo>
                  <a:pt x="25441" y="-26659"/>
                  <a:pt x="260496" y="975"/>
                  <a:pt x="418807" y="15671"/>
                </a:cubicBezTo>
                <a:cubicBezTo>
                  <a:pt x="642995" y="57774"/>
                  <a:pt x="696468" y="58938"/>
                  <a:pt x="916383" y="131113"/>
                </a:cubicBezTo>
              </a:path>
            </a:pathLst>
          </a:custGeom>
          <a:ln w="19050">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63" name="任意多边形 62"/>
          <p:cNvSpPr/>
          <p:nvPr/>
        </p:nvSpPr>
        <p:spPr>
          <a:xfrm>
            <a:off x="2994025" y="1922463"/>
            <a:ext cx="4113213" cy="2752725"/>
          </a:xfrm>
          <a:custGeom>
            <a:avLst/>
            <a:gdLst>
              <a:gd name="connsiteX0" fmla="*/ 0 w 3544711"/>
              <a:gd name="connsiteY0" fmla="*/ 0 h 2370667"/>
              <a:gd name="connsiteX1" fmla="*/ 338667 w 3544711"/>
              <a:gd name="connsiteY1" fmla="*/ 541867 h 2370667"/>
              <a:gd name="connsiteX2" fmla="*/ 767645 w 3544711"/>
              <a:gd name="connsiteY2" fmla="*/ 1049867 h 2370667"/>
              <a:gd name="connsiteX3" fmla="*/ 1095022 w 3544711"/>
              <a:gd name="connsiteY3" fmla="*/ 1388533 h 2370667"/>
              <a:gd name="connsiteX4" fmla="*/ 1433689 w 3544711"/>
              <a:gd name="connsiteY4" fmla="*/ 1727200 h 2370667"/>
              <a:gd name="connsiteX5" fmla="*/ 1817511 w 3544711"/>
              <a:gd name="connsiteY5" fmla="*/ 1930400 h 2370667"/>
              <a:gd name="connsiteX6" fmla="*/ 2235200 w 3544711"/>
              <a:gd name="connsiteY6" fmla="*/ 2111022 h 2370667"/>
              <a:gd name="connsiteX7" fmla="*/ 2777067 w 3544711"/>
              <a:gd name="connsiteY7" fmla="*/ 2269067 h 2370667"/>
              <a:gd name="connsiteX8" fmla="*/ 3172178 w 3544711"/>
              <a:gd name="connsiteY8" fmla="*/ 2336800 h 2370667"/>
              <a:gd name="connsiteX9" fmla="*/ 3544711 w 3544711"/>
              <a:gd name="connsiteY9" fmla="*/ 2370667 h 237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4711" h="2370667">
                <a:moveTo>
                  <a:pt x="0" y="0"/>
                </a:moveTo>
                <a:cubicBezTo>
                  <a:pt x="105363" y="183444"/>
                  <a:pt x="210726" y="366889"/>
                  <a:pt x="338667" y="541867"/>
                </a:cubicBezTo>
                <a:cubicBezTo>
                  <a:pt x="466608" y="716845"/>
                  <a:pt x="641586" y="908756"/>
                  <a:pt x="767645" y="1049867"/>
                </a:cubicBezTo>
                <a:cubicBezTo>
                  <a:pt x="893704" y="1190978"/>
                  <a:pt x="984015" y="1275644"/>
                  <a:pt x="1095022" y="1388533"/>
                </a:cubicBezTo>
                <a:cubicBezTo>
                  <a:pt x="1206029" y="1501422"/>
                  <a:pt x="1313274" y="1636889"/>
                  <a:pt x="1433689" y="1727200"/>
                </a:cubicBezTo>
                <a:cubicBezTo>
                  <a:pt x="1554104" y="1817511"/>
                  <a:pt x="1683926" y="1866430"/>
                  <a:pt x="1817511" y="1930400"/>
                </a:cubicBezTo>
                <a:cubicBezTo>
                  <a:pt x="1951096" y="1994370"/>
                  <a:pt x="2075274" y="2054578"/>
                  <a:pt x="2235200" y="2111022"/>
                </a:cubicBezTo>
                <a:cubicBezTo>
                  <a:pt x="2395126" y="2167466"/>
                  <a:pt x="2620904" y="2231437"/>
                  <a:pt x="2777067" y="2269067"/>
                </a:cubicBezTo>
                <a:cubicBezTo>
                  <a:pt x="2933230" y="2306697"/>
                  <a:pt x="3044237" y="2319867"/>
                  <a:pt x="3172178" y="2336800"/>
                </a:cubicBezTo>
                <a:cubicBezTo>
                  <a:pt x="3300119" y="2353733"/>
                  <a:pt x="3422415" y="2362200"/>
                  <a:pt x="3544711" y="2370667"/>
                </a:cubicBez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64" name="Object 912"/>
          <p:cNvGraphicFramePr>
            <a:graphicFrameLocks noChangeAspect="1"/>
          </p:cNvGraphicFramePr>
          <p:nvPr/>
        </p:nvGraphicFramePr>
        <p:xfrm>
          <a:off x="4959350" y="3408363"/>
          <a:ext cx="2792413" cy="290512"/>
        </p:xfrm>
        <a:graphic>
          <a:graphicData uri="http://schemas.openxmlformats.org/presentationml/2006/ole">
            <mc:AlternateContent xmlns:mc="http://schemas.openxmlformats.org/markup-compatibility/2006">
              <mc:Choice xmlns:v="urn:schemas-microsoft-com:vml" Requires="v">
                <p:oleObj spid="_x0000_s55343" name="Formula" r:id="rId9" imgW="1696720" imgH="177800" progId="">
                  <p:embed/>
                </p:oleObj>
              </mc:Choice>
              <mc:Fallback>
                <p:oleObj name="Formula" r:id="rId9" imgW="1696720" imgH="177800" progId="">
                  <p:embed/>
                  <p:pic>
                    <p:nvPicPr>
                      <p:cNvPr id="0" name="Object 9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9350" y="3408363"/>
                        <a:ext cx="279241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任意多边形 64"/>
          <p:cNvSpPr/>
          <p:nvPr/>
        </p:nvSpPr>
        <p:spPr>
          <a:xfrm rot="10214568">
            <a:off x="5562600" y="3786188"/>
            <a:ext cx="411163" cy="525462"/>
          </a:xfrm>
          <a:custGeom>
            <a:avLst/>
            <a:gdLst>
              <a:gd name="connsiteX0" fmla="*/ 0 w 451555"/>
              <a:gd name="connsiteY0" fmla="*/ 169333 h 171034"/>
              <a:gd name="connsiteX1" fmla="*/ 248355 w 451555"/>
              <a:gd name="connsiteY1" fmla="*/ 146755 h 171034"/>
              <a:gd name="connsiteX2" fmla="*/ 451555 w 451555"/>
              <a:gd name="connsiteY2" fmla="*/ 0 h 171034"/>
              <a:gd name="connsiteX0-1" fmla="*/ 0 w 451555"/>
              <a:gd name="connsiteY0-2" fmla="*/ 169333 h 169388"/>
              <a:gd name="connsiteX1-3" fmla="*/ 144516 w 451555"/>
              <a:gd name="connsiteY1-4" fmla="*/ 38694 h 169388"/>
              <a:gd name="connsiteX2-5" fmla="*/ 451555 w 451555"/>
              <a:gd name="connsiteY2-6" fmla="*/ 0 h 169388"/>
              <a:gd name="connsiteX0-7" fmla="*/ 0 w 451555"/>
              <a:gd name="connsiteY0-8" fmla="*/ 169333 h 169333"/>
              <a:gd name="connsiteX1-9" fmla="*/ 144516 w 451555"/>
              <a:gd name="connsiteY1-10" fmla="*/ 38694 h 169333"/>
              <a:gd name="connsiteX2-11" fmla="*/ 451555 w 451555"/>
              <a:gd name="connsiteY2-12" fmla="*/ 0 h 169333"/>
              <a:gd name="connsiteX0-13" fmla="*/ 0 w 451555"/>
              <a:gd name="connsiteY0-14" fmla="*/ 169333 h 169333"/>
              <a:gd name="connsiteX1-15" fmla="*/ 144516 w 451555"/>
              <a:gd name="connsiteY1-16" fmla="*/ 38694 h 169333"/>
              <a:gd name="connsiteX2-17" fmla="*/ 451555 w 451555"/>
              <a:gd name="connsiteY2-18" fmla="*/ 0 h 169333"/>
              <a:gd name="connsiteX0-19" fmla="*/ 0 w 451555"/>
              <a:gd name="connsiteY0-20" fmla="*/ 169333 h 169333"/>
              <a:gd name="connsiteX1-21" fmla="*/ 144516 w 451555"/>
              <a:gd name="connsiteY1-22" fmla="*/ 38694 h 169333"/>
              <a:gd name="connsiteX2-23" fmla="*/ 451555 w 451555"/>
              <a:gd name="connsiteY2-24" fmla="*/ 0 h 169333"/>
              <a:gd name="connsiteX0-25" fmla="*/ 0 w 432019"/>
              <a:gd name="connsiteY0-26" fmla="*/ 430421 h 430421"/>
              <a:gd name="connsiteX1-27" fmla="*/ 144516 w 432019"/>
              <a:gd name="connsiteY1-28" fmla="*/ 299782 h 430421"/>
              <a:gd name="connsiteX2-29" fmla="*/ 432019 w 432019"/>
              <a:gd name="connsiteY2-30" fmla="*/ 0 h 430421"/>
              <a:gd name="connsiteX0-31" fmla="*/ 0 w 432019"/>
              <a:gd name="connsiteY0-32" fmla="*/ 430421 h 430421"/>
              <a:gd name="connsiteX1-33" fmla="*/ 144516 w 432019"/>
              <a:gd name="connsiteY1-34" fmla="*/ 299782 h 430421"/>
              <a:gd name="connsiteX2-35" fmla="*/ 432019 w 432019"/>
              <a:gd name="connsiteY2-36" fmla="*/ 0 h 430421"/>
              <a:gd name="connsiteX0-37" fmla="*/ 0 w 432019"/>
              <a:gd name="connsiteY0-38" fmla="*/ 430421 h 430421"/>
              <a:gd name="connsiteX1-39" fmla="*/ 93772 w 432019"/>
              <a:gd name="connsiteY1-40" fmla="*/ 220181 h 430421"/>
              <a:gd name="connsiteX2-41" fmla="*/ 432019 w 432019"/>
              <a:gd name="connsiteY2-42" fmla="*/ 0 h 430421"/>
              <a:gd name="connsiteX0-43" fmla="*/ 0 w 942346"/>
              <a:gd name="connsiteY0-44" fmla="*/ 217546 h 281484"/>
              <a:gd name="connsiteX1-45" fmla="*/ 93772 w 942346"/>
              <a:gd name="connsiteY1-46" fmla="*/ 7306 h 281484"/>
              <a:gd name="connsiteX2-47" fmla="*/ 942346 w 942346"/>
              <a:gd name="connsiteY2-48" fmla="*/ 241776 h 281484"/>
              <a:gd name="connsiteX0-49" fmla="*/ 0 w 942346"/>
              <a:gd name="connsiteY0-50" fmla="*/ 223742 h 247972"/>
              <a:gd name="connsiteX1-51" fmla="*/ 93772 w 942346"/>
              <a:gd name="connsiteY1-52" fmla="*/ 13502 h 247972"/>
              <a:gd name="connsiteX2-53" fmla="*/ 942346 w 942346"/>
              <a:gd name="connsiteY2-54" fmla="*/ 247972 h 247972"/>
              <a:gd name="connsiteX0-55" fmla="*/ 0 w 942346"/>
              <a:gd name="connsiteY0-56" fmla="*/ 132646 h 156876"/>
              <a:gd name="connsiteX1-57" fmla="*/ 114955 w 942346"/>
              <a:gd name="connsiteY1-58" fmla="*/ 20271 h 156876"/>
              <a:gd name="connsiteX2-59" fmla="*/ 942346 w 942346"/>
              <a:gd name="connsiteY2-60" fmla="*/ 156876 h 156876"/>
              <a:gd name="connsiteX0-61" fmla="*/ 0 w 942346"/>
              <a:gd name="connsiteY0-62" fmla="*/ 132646 h 156876"/>
              <a:gd name="connsiteX1-63" fmla="*/ 114955 w 942346"/>
              <a:gd name="connsiteY1-64" fmla="*/ 20271 h 156876"/>
              <a:gd name="connsiteX2-65" fmla="*/ 942346 w 942346"/>
              <a:gd name="connsiteY2-66" fmla="*/ 156876 h 156876"/>
              <a:gd name="connsiteX0-67" fmla="*/ 0 w 942346"/>
              <a:gd name="connsiteY0-68" fmla="*/ 118993 h 143223"/>
              <a:gd name="connsiteX1-69" fmla="*/ 114955 w 942346"/>
              <a:gd name="connsiteY1-70" fmla="*/ 6618 h 143223"/>
              <a:gd name="connsiteX2-71" fmla="*/ 942346 w 942346"/>
              <a:gd name="connsiteY2-72" fmla="*/ 143223 h 143223"/>
              <a:gd name="connsiteX0-73" fmla="*/ 0 w 785321"/>
              <a:gd name="connsiteY0-74" fmla="*/ 120093 h 125970"/>
              <a:gd name="connsiteX1-75" fmla="*/ 114955 w 785321"/>
              <a:gd name="connsiteY1-76" fmla="*/ 7718 h 125970"/>
              <a:gd name="connsiteX2-77" fmla="*/ 785321 w 785321"/>
              <a:gd name="connsiteY2-78" fmla="*/ 125970 h 125970"/>
              <a:gd name="connsiteX0-79" fmla="*/ 0 w 785321"/>
              <a:gd name="connsiteY0-80" fmla="*/ 57447 h 63324"/>
              <a:gd name="connsiteX1-81" fmla="*/ 265039 w 785321"/>
              <a:gd name="connsiteY1-82" fmla="*/ 19751 h 63324"/>
              <a:gd name="connsiteX2-83" fmla="*/ 785321 w 785321"/>
              <a:gd name="connsiteY2-84" fmla="*/ 63324 h 63324"/>
              <a:gd name="connsiteX0-85" fmla="*/ 0 w 785321"/>
              <a:gd name="connsiteY0-86" fmla="*/ 60251 h 66128"/>
              <a:gd name="connsiteX1-87" fmla="*/ 265039 w 785321"/>
              <a:gd name="connsiteY1-88" fmla="*/ 22555 h 66128"/>
              <a:gd name="connsiteX2-89" fmla="*/ 785321 w 785321"/>
              <a:gd name="connsiteY2-90" fmla="*/ 66128 h 66128"/>
              <a:gd name="connsiteX0-91" fmla="*/ 0 w 785321"/>
              <a:gd name="connsiteY0-92" fmla="*/ 100604 h 106481"/>
              <a:gd name="connsiteX1-93" fmla="*/ 243916 w 785321"/>
              <a:gd name="connsiteY1-94" fmla="*/ 9515 h 106481"/>
              <a:gd name="connsiteX2-95" fmla="*/ 785321 w 785321"/>
              <a:gd name="connsiteY2-96" fmla="*/ 106481 h 106481"/>
              <a:gd name="connsiteX0-97" fmla="*/ 0 w 785321"/>
              <a:gd name="connsiteY0-98" fmla="*/ 100604 h 106481"/>
              <a:gd name="connsiteX1-99" fmla="*/ 243916 w 785321"/>
              <a:gd name="connsiteY1-100" fmla="*/ 9515 h 106481"/>
              <a:gd name="connsiteX2-101" fmla="*/ 785321 w 785321"/>
              <a:gd name="connsiteY2-102" fmla="*/ 106481 h 106481"/>
              <a:gd name="connsiteX0-103" fmla="*/ 0 w 958415"/>
              <a:gd name="connsiteY0-104" fmla="*/ 18240 h 249287"/>
              <a:gd name="connsiteX1-105" fmla="*/ 417010 w 958415"/>
              <a:gd name="connsiteY1-106" fmla="*/ 152321 h 249287"/>
              <a:gd name="connsiteX2-107" fmla="*/ 958415 w 958415"/>
              <a:gd name="connsiteY2-108" fmla="*/ 249287 h 249287"/>
              <a:gd name="connsiteX0-109" fmla="*/ 0 w 958415"/>
              <a:gd name="connsiteY0-110" fmla="*/ 32707 h 263754"/>
              <a:gd name="connsiteX1-111" fmla="*/ 317695 w 958415"/>
              <a:gd name="connsiteY1-112" fmla="*/ 17313 h 263754"/>
              <a:gd name="connsiteX2-113" fmla="*/ 958415 w 958415"/>
              <a:gd name="connsiteY2-114" fmla="*/ 263754 h 263754"/>
              <a:gd name="connsiteX0-115" fmla="*/ 0 w 958415"/>
              <a:gd name="connsiteY0-116" fmla="*/ 49169 h 280216"/>
              <a:gd name="connsiteX1-117" fmla="*/ 317695 w 958415"/>
              <a:gd name="connsiteY1-118" fmla="*/ 33775 h 280216"/>
              <a:gd name="connsiteX2-119" fmla="*/ 958415 w 958415"/>
              <a:gd name="connsiteY2-120" fmla="*/ 280216 h 280216"/>
              <a:gd name="connsiteX0-121" fmla="*/ 0 w 958415"/>
              <a:gd name="connsiteY0-122" fmla="*/ 49169 h 280216"/>
              <a:gd name="connsiteX1-123" fmla="*/ 317695 w 958415"/>
              <a:gd name="connsiteY1-124" fmla="*/ 33775 h 280216"/>
              <a:gd name="connsiteX2-125" fmla="*/ 958415 w 958415"/>
              <a:gd name="connsiteY2-126" fmla="*/ 280216 h 280216"/>
              <a:gd name="connsiteX0-127" fmla="*/ 0 w 898303"/>
              <a:gd name="connsiteY0-128" fmla="*/ 49169 h 149813"/>
              <a:gd name="connsiteX1-129" fmla="*/ 317695 w 898303"/>
              <a:gd name="connsiteY1-130" fmla="*/ 33775 h 149813"/>
              <a:gd name="connsiteX2-131" fmla="*/ 898303 w 898303"/>
              <a:gd name="connsiteY2-132" fmla="*/ 149813 h 149813"/>
              <a:gd name="connsiteX0-133" fmla="*/ 0 w 916383"/>
              <a:gd name="connsiteY0-134" fmla="*/ 49169 h 115493"/>
              <a:gd name="connsiteX1-135" fmla="*/ 317695 w 916383"/>
              <a:gd name="connsiteY1-136" fmla="*/ 33775 h 115493"/>
              <a:gd name="connsiteX2-137" fmla="*/ 916383 w 916383"/>
              <a:gd name="connsiteY2-138" fmla="*/ 115493 h 115493"/>
              <a:gd name="connsiteX0-139" fmla="*/ 0 w 916383"/>
              <a:gd name="connsiteY0-140" fmla="*/ 64789 h 131113"/>
              <a:gd name="connsiteX1-141" fmla="*/ 418807 w 916383"/>
              <a:gd name="connsiteY1-142" fmla="*/ 15671 h 131113"/>
              <a:gd name="connsiteX2-143" fmla="*/ 916383 w 916383"/>
              <a:gd name="connsiteY2-144" fmla="*/ 131113 h 131113"/>
              <a:gd name="connsiteX0-145" fmla="*/ 0 w 467243"/>
              <a:gd name="connsiteY0-146" fmla="*/ 445275 h 445275"/>
              <a:gd name="connsiteX1-147" fmla="*/ 418807 w 467243"/>
              <a:gd name="connsiteY1-148" fmla="*/ 396157 h 445275"/>
              <a:gd name="connsiteX2-149" fmla="*/ 223670 w 467243"/>
              <a:gd name="connsiteY2-150" fmla="*/ 7093 h 445275"/>
              <a:gd name="connsiteX0-151" fmla="*/ 56610 w 280279"/>
              <a:gd name="connsiteY0-152" fmla="*/ 448595 h 448595"/>
              <a:gd name="connsiteX1-153" fmla="*/ 67623 w 280279"/>
              <a:gd name="connsiteY1-154" fmla="*/ 224296 h 448595"/>
              <a:gd name="connsiteX2-155" fmla="*/ 280280 w 280279"/>
              <a:gd name="connsiteY2-156" fmla="*/ 10413 h 448595"/>
              <a:gd name="connsiteX0-157" fmla="*/ 22527 w 246197"/>
              <a:gd name="connsiteY0-158" fmla="*/ 448595 h 448595"/>
              <a:gd name="connsiteX1-159" fmla="*/ 33540 w 246197"/>
              <a:gd name="connsiteY1-160" fmla="*/ 224296 h 448595"/>
              <a:gd name="connsiteX2-161" fmla="*/ 246197 w 246197"/>
              <a:gd name="connsiteY2-162" fmla="*/ 10413 h 448595"/>
              <a:gd name="connsiteX0-163" fmla="*/ 22527 w 246197"/>
              <a:gd name="connsiteY0-164" fmla="*/ 464084 h 464084"/>
              <a:gd name="connsiteX1-165" fmla="*/ 33540 w 246197"/>
              <a:gd name="connsiteY1-166" fmla="*/ 239785 h 464084"/>
              <a:gd name="connsiteX2-167" fmla="*/ 246197 w 246197"/>
              <a:gd name="connsiteY2-168" fmla="*/ 25902 h 464084"/>
              <a:gd name="connsiteX0-169" fmla="*/ 20929 w 244599"/>
              <a:gd name="connsiteY0-170" fmla="*/ 464084 h 464084"/>
              <a:gd name="connsiteX1-171" fmla="*/ 31942 w 244599"/>
              <a:gd name="connsiteY1-172" fmla="*/ 239785 h 464084"/>
              <a:gd name="connsiteX2-173" fmla="*/ 244599 w 244599"/>
              <a:gd name="connsiteY2-174" fmla="*/ 25902 h 464084"/>
              <a:gd name="connsiteX0-175" fmla="*/ 0 w 223670"/>
              <a:gd name="connsiteY0-176" fmla="*/ 464084 h 464084"/>
              <a:gd name="connsiteX1-177" fmla="*/ 11013 w 223670"/>
              <a:gd name="connsiteY1-178" fmla="*/ 239785 h 464084"/>
              <a:gd name="connsiteX2-179" fmla="*/ 223670 w 223670"/>
              <a:gd name="connsiteY2-180" fmla="*/ 25902 h 464084"/>
              <a:gd name="connsiteX0-181" fmla="*/ 0 w 223670"/>
              <a:gd name="connsiteY0-182" fmla="*/ 464084 h 464084"/>
              <a:gd name="connsiteX1-183" fmla="*/ 11013 w 223670"/>
              <a:gd name="connsiteY1-184" fmla="*/ 239785 h 464084"/>
              <a:gd name="connsiteX2-185" fmla="*/ 223670 w 223670"/>
              <a:gd name="connsiteY2-186" fmla="*/ 25902 h 464084"/>
              <a:gd name="connsiteX0-187" fmla="*/ 0 w 275223"/>
              <a:gd name="connsiteY0-188" fmla="*/ 446880 h 446880"/>
              <a:gd name="connsiteX1-189" fmla="*/ 62566 w 275223"/>
              <a:gd name="connsiteY1-190" fmla="*/ 239785 h 446880"/>
              <a:gd name="connsiteX2-191" fmla="*/ 275223 w 275223"/>
              <a:gd name="connsiteY2-192" fmla="*/ 25902 h 446880"/>
              <a:gd name="connsiteX0-193" fmla="*/ 0 w 275223"/>
              <a:gd name="connsiteY0-194" fmla="*/ 446880 h 446880"/>
              <a:gd name="connsiteX1-195" fmla="*/ 62566 w 275223"/>
              <a:gd name="connsiteY1-196" fmla="*/ 239785 h 446880"/>
              <a:gd name="connsiteX2-197" fmla="*/ 275223 w 275223"/>
              <a:gd name="connsiteY2-198" fmla="*/ 25902 h 446880"/>
              <a:gd name="connsiteX0-199" fmla="*/ 0 w 275223"/>
              <a:gd name="connsiteY0-200" fmla="*/ 446880 h 446880"/>
              <a:gd name="connsiteX1-201" fmla="*/ 62566 w 275223"/>
              <a:gd name="connsiteY1-202" fmla="*/ 239785 h 446880"/>
              <a:gd name="connsiteX2-203" fmla="*/ 275223 w 275223"/>
              <a:gd name="connsiteY2-204" fmla="*/ 25902 h 446880"/>
              <a:gd name="connsiteX0-205" fmla="*/ 0 w 275223"/>
              <a:gd name="connsiteY0-206" fmla="*/ 448458 h 448458"/>
              <a:gd name="connsiteX1-207" fmla="*/ 49981 w 275223"/>
              <a:gd name="connsiteY1-208" fmla="*/ 231095 h 448458"/>
              <a:gd name="connsiteX2-209" fmla="*/ 275223 w 275223"/>
              <a:gd name="connsiteY2-210" fmla="*/ 27480 h 448458"/>
              <a:gd name="connsiteX0-211" fmla="*/ 0 w 275223"/>
              <a:gd name="connsiteY0-212" fmla="*/ 448458 h 448458"/>
              <a:gd name="connsiteX1-213" fmla="*/ 49981 w 275223"/>
              <a:gd name="connsiteY1-214" fmla="*/ 231095 h 448458"/>
              <a:gd name="connsiteX2-215" fmla="*/ 275223 w 275223"/>
              <a:gd name="connsiteY2-216" fmla="*/ 27480 h 448458"/>
              <a:gd name="connsiteX0-217" fmla="*/ 0 w 275223"/>
              <a:gd name="connsiteY0-218" fmla="*/ 448458 h 448458"/>
              <a:gd name="connsiteX1-219" fmla="*/ 49981 w 275223"/>
              <a:gd name="connsiteY1-220" fmla="*/ 231095 h 448458"/>
              <a:gd name="connsiteX2-221" fmla="*/ 275223 w 275223"/>
              <a:gd name="connsiteY2-222" fmla="*/ 27480 h 448458"/>
              <a:gd name="connsiteX0-223" fmla="*/ 0 w 275223"/>
              <a:gd name="connsiteY0-224" fmla="*/ 454939 h 454939"/>
              <a:gd name="connsiteX1-225" fmla="*/ 59365 w 275223"/>
              <a:gd name="connsiteY1-226" fmla="*/ 203584 h 454939"/>
              <a:gd name="connsiteX2-227" fmla="*/ 275223 w 275223"/>
              <a:gd name="connsiteY2-228" fmla="*/ 33961 h 454939"/>
              <a:gd name="connsiteX0-229" fmla="*/ 0 w 275223"/>
              <a:gd name="connsiteY0-230" fmla="*/ 439514 h 439514"/>
              <a:gd name="connsiteX1-231" fmla="*/ 59365 w 275223"/>
              <a:gd name="connsiteY1-232" fmla="*/ 188159 h 439514"/>
              <a:gd name="connsiteX2-233" fmla="*/ 275223 w 275223"/>
              <a:gd name="connsiteY2-234" fmla="*/ 18536 h 439514"/>
              <a:gd name="connsiteX0-235" fmla="*/ 0 w 275223"/>
              <a:gd name="connsiteY0-236" fmla="*/ 439514 h 439514"/>
              <a:gd name="connsiteX1-237" fmla="*/ 59365 w 275223"/>
              <a:gd name="connsiteY1-238" fmla="*/ 188159 h 439514"/>
              <a:gd name="connsiteX2-239" fmla="*/ 275223 w 275223"/>
              <a:gd name="connsiteY2-240" fmla="*/ 18536 h 439514"/>
              <a:gd name="connsiteX0-241" fmla="*/ 0 w 191484"/>
              <a:gd name="connsiteY0-242" fmla="*/ 473825 h 473825"/>
              <a:gd name="connsiteX1-243" fmla="*/ 59365 w 191484"/>
              <a:gd name="connsiteY1-244" fmla="*/ 222470 h 473825"/>
              <a:gd name="connsiteX2-245" fmla="*/ 191484 w 191484"/>
              <a:gd name="connsiteY2-246" fmla="*/ 15838 h 473825"/>
              <a:gd name="connsiteX0-247" fmla="*/ 0 w 191484"/>
              <a:gd name="connsiteY0-248" fmla="*/ 457987 h 457987"/>
              <a:gd name="connsiteX1-249" fmla="*/ 59365 w 191484"/>
              <a:gd name="connsiteY1-250" fmla="*/ 206632 h 457987"/>
              <a:gd name="connsiteX2-251" fmla="*/ 191484 w 191484"/>
              <a:gd name="connsiteY2-252" fmla="*/ 0 h 457987"/>
              <a:gd name="connsiteX0-253" fmla="*/ 0 w 191484"/>
              <a:gd name="connsiteY0-254" fmla="*/ 457987 h 457987"/>
              <a:gd name="connsiteX1-255" fmla="*/ 59365 w 191484"/>
              <a:gd name="connsiteY1-256" fmla="*/ 206632 h 457987"/>
              <a:gd name="connsiteX2-257" fmla="*/ 191484 w 191484"/>
              <a:gd name="connsiteY2-258" fmla="*/ 0 h 457987"/>
              <a:gd name="connsiteX0-259" fmla="*/ 0 w 191484"/>
              <a:gd name="connsiteY0-260" fmla="*/ 457987 h 457987"/>
              <a:gd name="connsiteX1-261" fmla="*/ 54449 w 191484"/>
              <a:gd name="connsiteY1-262" fmla="*/ 246527 h 457987"/>
              <a:gd name="connsiteX2-263" fmla="*/ 191484 w 191484"/>
              <a:gd name="connsiteY2-264" fmla="*/ 0 h 457987"/>
              <a:gd name="connsiteX0-265" fmla="*/ 0 w 191484"/>
              <a:gd name="connsiteY0-266" fmla="*/ 457987 h 457987"/>
              <a:gd name="connsiteX1-267" fmla="*/ 54449 w 191484"/>
              <a:gd name="connsiteY1-268" fmla="*/ 246527 h 457987"/>
              <a:gd name="connsiteX2-269" fmla="*/ 191484 w 191484"/>
              <a:gd name="connsiteY2-270" fmla="*/ 0 h 457987"/>
              <a:gd name="connsiteX0-271" fmla="*/ 0 w 191484"/>
              <a:gd name="connsiteY0-272" fmla="*/ 457987 h 457987"/>
              <a:gd name="connsiteX1-273" fmla="*/ 54449 w 191484"/>
              <a:gd name="connsiteY1-274" fmla="*/ 246527 h 457987"/>
              <a:gd name="connsiteX2-275" fmla="*/ 191484 w 191484"/>
              <a:gd name="connsiteY2-276" fmla="*/ 0 h 457987"/>
              <a:gd name="connsiteX0-277" fmla="*/ 0 w 191484"/>
              <a:gd name="connsiteY0-278" fmla="*/ 457987 h 457987"/>
              <a:gd name="connsiteX1-279" fmla="*/ 83797 w 191484"/>
              <a:gd name="connsiteY1-280" fmla="*/ 275315 h 457987"/>
              <a:gd name="connsiteX2-281" fmla="*/ 191484 w 191484"/>
              <a:gd name="connsiteY2-282" fmla="*/ 0 h 457987"/>
              <a:gd name="connsiteX0-283" fmla="*/ 0 w 191484"/>
              <a:gd name="connsiteY0-284" fmla="*/ 457987 h 457987"/>
              <a:gd name="connsiteX1-285" fmla="*/ 83797 w 191484"/>
              <a:gd name="connsiteY1-286" fmla="*/ 275315 h 457987"/>
              <a:gd name="connsiteX2-287" fmla="*/ 191484 w 191484"/>
              <a:gd name="connsiteY2-288" fmla="*/ 0 h 457987"/>
              <a:gd name="connsiteX0-289" fmla="*/ 0 w 191484"/>
              <a:gd name="connsiteY0-290" fmla="*/ 457987 h 457987"/>
              <a:gd name="connsiteX1-291" fmla="*/ 83797 w 191484"/>
              <a:gd name="connsiteY1-292" fmla="*/ 275315 h 457987"/>
              <a:gd name="connsiteX2-293" fmla="*/ 191484 w 191484"/>
              <a:gd name="connsiteY2-294" fmla="*/ 0 h 457987"/>
              <a:gd name="connsiteX0-295" fmla="*/ 0 w 253181"/>
              <a:gd name="connsiteY0-296" fmla="*/ 452846 h 452846"/>
              <a:gd name="connsiteX1-297" fmla="*/ 145494 w 253181"/>
              <a:gd name="connsiteY1-298" fmla="*/ 275315 h 452846"/>
              <a:gd name="connsiteX2-299" fmla="*/ 253181 w 253181"/>
              <a:gd name="connsiteY2-300" fmla="*/ 0 h 452846"/>
              <a:gd name="connsiteX0-301" fmla="*/ 0 w 253181"/>
              <a:gd name="connsiteY0-302" fmla="*/ 452846 h 452846"/>
              <a:gd name="connsiteX1-303" fmla="*/ 145494 w 253181"/>
              <a:gd name="connsiteY1-304" fmla="*/ 275315 h 452846"/>
              <a:gd name="connsiteX2-305" fmla="*/ 253181 w 253181"/>
              <a:gd name="connsiteY2-306" fmla="*/ 0 h 452846"/>
              <a:gd name="connsiteX0-307" fmla="*/ 0 w 253181"/>
              <a:gd name="connsiteY0-308" fmla="*/ 452846 h 452846"/>
              <a:gd name="connsiteX1-309" fmla="*/ 127628 w 253181"/>
              <a:gd name="connsiteY1-310" fmla="*/ 251698 h 452846"/>
              <a:gd name="connsiteX2-311" fmla="*/ 253181 w 253181"/>
              <a:gd name="connsiteY2-312" fmla="*/ 0 h 452846"/>
              <a:gd name="connsiteX0-313" fmla="*/ 0 w 253181"/>
              <a:gd name="connsiteY0-314" fmla="*/ 452846 h 452846"/>
              <a:gd name="connsiteX1-315" fmla="*/ 127628 w 253181"/>
              <a:gd name="connsiteY1-316" fmla="*/ 251698 h 452846"/>
              <a:gd name="connsiteX2-317" fmla="*/ 253181 w 253181"/>
              <a:gd name="connsiteY2-318" fmla="*/ 0 h 452846"/>
            </a:gdLst>
            <a:ahLst/>
            <a:cxnLst>
              <a:cxn ang="0">
                <a:pos x="connsiteX0-1" y="connsiteY0-2"/>
              </a:cxn>
              <a:cxn ang="0">
                <a:pos x="connsiteX1-3" y="connsiteY1-4"/>
              </a:cxn>
              <a:cxn ang="0">
                <a:pos x="connsiteX2-5" y="connsiteY2-6"/>
              </a:cxn>
            </a:cxnLst>
            <a:rect l="l" t="t" r="r" b="b"/>
            <a:pathLst>
              <a:path w="253181" h="452846">
                <a:moveTo>
                  <a:pt x="0" y="452846"/>
                </a:moveTo>
                <a:cubicBezTo>
                  <a:pt x="32959" y="300382"/>
                  <a:pt x="57077" y="325717"/>
                  <a:pt x="127628" y="251698"/>
                </a:cubicBezTo>
                <a:cubicBezTo>
                  <a:pt x="156853" y="218019"/>
                  <a:pt x="211564" y="110753"/>
                  <a:pt x="253181"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dirty="0"/>
          </a:p>
        </p:txBody>
      </p:sp>
      <p:graphicFrame>
        <p:nvGraphicFramePr>
          <p:cNvPr id="55328" name="Object 913"/>
          <p:cNvGraphicFramePr>
            <a:graphicFrameLocks noChangeAspect="1"/>
          </p:cNvGraphicFramePr>
          <p:nvPr/>
        </p:nvGraphicFramePr>
        <p:xfrm>
          <a:off x="1120775" y="4073525"/>
          <a:ext cx="2465388" cy="752475"/>
        </p:xfrm>
        <a:graphic>
          <a:graphicData uri="http://schemas.openxmlformats.org/presentationml/2006/ole">
            <mc:AlternateContent xmlns:mc="http://schemas.openxmlformats.org/markup-compatibility/2006">
              <mc:Choice xmlns:v="urn:schemas-microsoft-com:vml" Requires="v">
                <p:oleObj spid="_x0000_s55344" name="Formula" r:id="rId11" imgW="1584960" imgH="482600" progId="">
                  <p:embed/>
                </p:oleObj>
              </mc:Choice>
              <mc:Fallback>
                <p:oleObj name="Formula" r:id="rId11" imgW="1584960" imgH="482600" progId="">
                  <p:embed/>
                  <p:pic>
                    <p:nvPicPr>
                      <p:cNvPr id="0" name="Object 9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0775" y="4073525"/>
                        <a:ext cx="24653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任意多边形 66"/>
          <p:cNvSpPr/>
          <p:nvPr/>
        </p:nvSpPr>
        <p:spPr>
          <a:xfrm>
            <a:off x="3465513" y="3983038"/>
            <a:ext cx="587375" cy="344487"/>
          </a:xfrm>
          <a:custGeom>
            <a:avLst/>
            <a:gdLst>
              <a:gd name="connsiteX0" fmla="*/ 0 w 451555"/>
              <a:gd name="connsiteY0" fmla="*/ 169333 h 171034"/>
              <a:gd name="connsiteX1" fmla="*/ 248355 w 451555"/>
              <a:gd name="connsiteY1" fmla="*/ 146755 h 171034"/>
              <a:gd name="connsiteX2" fmla="*/ 451555 w 451555"/>
              <a:gd name="connsiteY2" fmla="*/ 0 h 171034"/>
              <a:gd name="connsiteX0-1" fmla="*/ 0 w 489655"/>
              <a:gd name="connsiteY0-2" fmla="*/ 255058 h 256759"/>
              <a:gd name="connsiteX1-3" fmla="*/ 248355 w 489655"/>
              <a:gd name="connsiteY1-4" fmla="*/ 232480 h 256759"/>
              <a:gd name="connsiteX2-5" fmla="*/ 489655 w 489655"/>
              <a:gd name="connsiteY2-6" fmla="*/ 0 h 256759"/>
              <a:gd name="connsiteX0-7" fmla="*/ 0 w 489655"/>
              <a:gd name="connsiteY0-8" fmla="*/ 255058 h 255185"/>
              <a:gd name="connsiteX1-9" fmla="*/ 324555 w 489655"/>
              <a:gd name="connsiteY1-10" fmla="*/ 184855 h 255185"/>
              <a:gd name="connsiteX2-11" fmla="*/ 489655 w 489655"/>
              <a:gd name="connsiteY2-12" fmla="*/ 0 h 255185"/>
              <a:gd name="connsiteX0-13" fmla="*/ 0 w 489655"/>
              <a:gd name="connsiteY0-14" fmla="*/ 293158 h 293285"/>
              <a:gd name="connsiteX1-15" fmla="*/ 324555 w 489655"/>
              <a:gd name="connsiteY1-16" fmla="*/ 222955 h 293285"/>
              <a:gd name="connsiteX2-17" fmla="*/ 489655 w 489655"/>
              <a:gd name="connsiteY2-18" fmla="*/ 0 h 293285"/>
              <a:gd name="connsiteX0-19" fmla="*/ 0 w 489655"/>
              <a:gd name="connsiteY0-20" fmla="*/ 293158 h 293285"/>
              <a:gd name="connsiteX1-21" fmla="*/ 324555 w 489655"/>
              <a:gd name="connsiteY1-22" fmla="*/ 222955 h 293285"/>
              <a:gd name="connsiteX2-23" fmla="*/ 489655 w 489655"/>
              <a:gd name="connsiteY2-24" fmla="*/ 0 h 293285"/>
              <a:gd name="connsiteX0-25" fmla="*/ 0 w 489655"/>
              <a:gd name="connsiteY0-26" fmla="*/ 293158 h 293285"/>
              <a:gd name="connsiteX1-27" fmla="*/ 295980 w 489655"/>
              <a:gd name="connsiteY1-28" fmla="*/ 222955 h 293285"/>
              <a:gd name="connsiteX2-29" fmla="*/ 489655 w 489655"/>
              <a:gd name="connsiteY2-30" fmla="*/ 0 h 293285"/>
              <a:gd name="connsiteX0-31" fmla="*/ 0 w 489655"/>
              <a:gd name="connsiteY0-32" fmla="*/ 293158 h 293285"/>
              <a:gd name="connsiteX1-33" fmla="*/ 295980 w 489655"/>
              <a:gd name="connsiteY1-34" fmla="*/ 222955 h 293285"/>
              <a:gd name="connsiteX2-35" fmla="*/ 489655 w 489655"/>
              <a:gd name="connsiteY2-36" fmla="*/ 0 h 293285"/>
              <a:gd name="connsiteX0-37" fmla="*/ 0 w 489655"/>
              <a:gd name="connsiteY0-38" fmla="*/ 293158 h 293514"/>
              <a:gd name="connsiteX1-39" fmla="*/ 295980 w 489655"/>
              <a:gd name="connsiteY1-40" fmla="*/ 222955 h 293514"/>
              <a:gd name="connsiteX2-41" fmla="*/ 489655 w 489655"/>
              <a:gd name="connsiteY2-42" fmla="*/ 0 h 293514"/>
              <a:gd name="connsiteX0-43" fmla="*/ 0 w 505530"/>
              <a:gd name="connsiteY0-44" fmla="*/ 296333 h 296637"/>
              <a:gd name="connsiteX1-45" fmla="*/ 311855 w 505530"/>
              <a:gd name="connsiteY1-46" fmla="*/ 222955 h 296637"/>
              <a:gd name="connsiteX2-47" fmla="*/ 505530 w 505530"/>
              <a:gd name="connsiteY2-48" fmla="*/ 0 h 296637"/>
            </a:gdLst>
            <a:ahLst/>
            <a:cxnLst>
              <a:cxn ang="0">
                <a:pos x="connsiteX0-1" y="connsiteY0-2"/>
              </a:cxn>
              <a:cxn ang="0">
                <a:pos x="connsiteX1-3" y="connsiteY1-4"/>
              </a:cxn>
              <a:cxn ang="0">
                <a:pos x="connsiteX2-5" y="connsiteY2-6"/>
              </a:cxn>
            </a:cxnLst>
            <a:rect l="l" t="t" r="r" b="b"/>
            <a:pathLst>
              <a:path w="505530" h="296637">
                <a:moveTo>
                  <a:pt x="0" y="296333"/>
                </a:moveTo>
                <a:cubicBezTo>
                  <a:pt x="86548" y="299155"/>
                  <a:pt x="204846" y="282927"/>
                  <a:pt x="311855" y="222955"/>
                </a:cubicBezTo>
                <a:cubicBezTo>
                  <a:pt x="380764" y="169333"/>
                  <a:pt x="432034" y="110066"/>
                  <a:pt x="505530"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68" name="任意多边形 67"/>
          <p:cNvSpPr/>
          <p:nvPr/>
        </p:nvSpPr>
        <p:spPr>
          <a:xfrm flipV="1">
            <a:off x="3468688" y="4514850"/>
            <a:ext cx="1443037" cy="344488"/>
          </a:xfrm>
          <a:custGeom>
            <a:avLst/>
            <a:gdLst>
              <a:gd name="connsiteX0" fmla="*/ 0 w 451555"/>
              <a:gd name="connsiteY0" fmla="*/ 169333 h 171034"/>
              <a:gd name="connsiteX1" fmla="*/ 248355 w 451555"/>
              <a:gd name="connsiteY1" fmla="*/ 146755 h 171034"/>
              <a:gd name="connsiteX2" fmla="*/ 451555 w 451555"/>
              <a:gd name="connsiteY2" fmla="*/ 0 h 171034"/>
              <a:gd name="connsiteX0-1" fmla="*/ 0 w 489655"/>
              <a:gd name="connsiteY0-2" fmla="*/ 255058 h 256759"/>
              <a:gd name="connsiteX1-3" fmla="*/ 248355 w 489655"/>
              <a:gd name="connsiteY1-4" fmla="*/ 232480 h 256759"/>
              <a:gd name="connsiteX2-5" fmla="*/ 489655 w 489655"/>
              <a:gd name="connsiteY2-6" fmla="*/ 0 h 256759"/>
              <a:gd name="connsiteX0-7" fmla="*/ 0 w 489655"/>
              <a:gd name="connsiteY0-8" fmla="*/ 255058 h 255185"/>
              <a:gd name="connsiteX1-9" fmla="*/ 324555 w 489655"/>
              <a:gd name="connsiteY1-10" fmla="*/ 184855 h 255185"/>
              <a:gd name="connsiteX2-11" fmla="*/ 489655 w 489655"/>
              <a:gd name="connsiteY2-12" fmla="*/ 0 h 255185"/>
              <a:gd name="connsiteX0-13" fmla="*/ 0 w 489655"/>
              <a:gd name="connsiteY0-14" fmla="*/ 293158 h 293285"/>
              <a:gd name="connsiteX1-15" fmla="*/ 324555 w 489655"/>
              <a:gd name="connsiteY1-16" fmla="*/ 222955 h 293285"/>
              <a:gd name="connsiteX2-17" fmla="*/ 489655 w 489655"/>
              <a:gd name="connsiteY2-18" fmla="*/ 0 h 293285"/>
              <a:gd name="connsiteX0-19" fmla="*/ 0 w 489655"/>
              <a:gd name="connsiteY0-20" fmla="*/ 293158 h 293285"/>
              <a:gd name="connsiteX1-21" fmla="*/ 324555 w 489655"/>
              <a:gd name="connsiteY1-22" fmla="*/ 222955 h 293285"/>
              <a:gd name="connsiteX2-23" fmla="*/ 489655 w 489655"/>
              <a:gd name="connsiteY2-24" fmla="*/ 0 h 293285"/>
              <a:gd name="connsiteX0-25" fmla="*/ 0 w 489655"/>
              <a:gd name="connsiteY0-26" fmla="*/ 293158 h 293285"/>
              <a:gd name="connsiteX1-27" fmla="*/ 295980 w 489655"/>
              <a:gd name="connsiteY1-28" fmla="*/ 222955 h 293285"/>
              <a:gd name="connsiteX2-29" fmla="*/ 489655 w 489655"/>
              <a:gd name="connsiteY2-30" fmla="*/ 0 h 293285"/>
              <a:gd name="connsiteX0-31" fmla="*/ 0 w 489655"/>
              <a:gd name="connsiteY0-32" fmla="*/ 293158 h 293285"/>
              <a:gd name="connsiteX1-33" fmla="*/ 295980 w 489655"/>
              <a:gd name="connsiteY1-34" fmla="*/ 222955 h 293285"/>
              <a:gd name="connsiteX2-35" fmla="*/ 489655 w 489655"/>
              <a:gd name="connsiteY2-36" fmla="*/ 0 h 293285"/>
              <a:gd name="connsiteX0-37" fmla="*/ 0 w 489655"/>
              <a:gd name="connsiteY0-38" fmla="*/ 293158 h 293514"/>
              <a:gd name="connsiteX1-39" fmla="*/ 295980 w 489655"/>
              <a:gd name="connsiteY1-40" fmla="*/ 222955 h 293514"/>
              <a:gd name="connsiteX2-41" fmla="*/ 489655 w 489655"/>
              <a:gd name="connsiteY2-42" fmla="*/ 0 h 293514"/>
              <a:gd name="connsiteX0-43" fmla="*/ 0 w 505530"/>
              <a:gd name="connsiteY0-44" fmla="*/ 296333 h 296637"/>
              <a:gd name="connsiteX1-45" fmla="*/ 311855 w 505530"/>
              <a:gd name="connsiteY1-46" fmla="*/ 222955 h 296637"/>
              <a:gd name="connsiteX2-47" fmla="*/ 505530 w 505530"/>
              <a:gd name="connsiteY2-48" fmla="*/ 0 h 296637"/>
              <a:gd name="connsiteX0-49" fmla="*/ 0 w 1243718"/>
              <a:gd name="connsiteY0-50" fmla="*/ 469095 h 469399"/>
              <a:gd name="connsiteX1-51" fmla="*/ 311855 w 1243718"/>
              <a:gd name="connsiteY1-52" fmla="*/ 395717 h 469399"/>
              <a:gd name="connsiteX2-53" fmla="*/ 1243718 w 1243718"/>
              <a:gd name="connsiteY2-54" fmla="*/ 0 h 469399"/>
              <a:gd name="connsiteX0-55" fmla="*/ 0 w 1243718"/>
              <a:gd name="connsiteY0-56" fmla="*/ 469095 h 469170"/>
              <a:gd name="connsiteX1-57" fmla="*/ 859542 w 1243718"/>
              <a:gd name="connsiteY1-58" fmla="*/ 335627 h 469170"/>
              <a:gd name="connsiteX2-59" fmla="*/ 1243718 w 1243718"/>
              <a:gd name="connsiteY2-60" fmla="*/ 0 h 469170"/>
              <a:gd name="connsiteX0-61" fmla="*/ 0 w 1243718"/>
              <a:gd name="connsiteY0-62" fmla="*/ 469095 h 469202"/>
              <a:gd name="connsiteX1-63" fmla="*/ 730954 w 1243718"/>
              <a:gd name="connsiteY1-64" fmla="*/ 358160 h 469202"/>
              <a:gd name="connsiteX2-65" fmla="*/ 1243718 w 1243718"/>
              <a:gd name="connsiteY2-66" fmla="*/ 0 h 469202"/>
              <a:gd name="connsiteX0-67" fmla="*/ 0 w 1243718"/>
              <a:gd name="connsiteY0-68" fmla="*/ 469095 h 469200"/>
              <a:gd name="connsiteX1-69" fmla="*/ 730954 w 1243718"/>
              <a:gd name="connsiteY1-70" fmla="*/ 358160 h 469200"/>
              <a:gd name="connsiteX2-71" fmla="*/ 1243718 w 1243718"/>
              <a:gd name="connsiteY2-72" fmla="*/ 0 h 469200"/>
              <a:gd name="connsiteX0-73" fmla="*/ 0 w 1243718"/>
              <a:gd name="connsiteY0-74" fmla="*/ 469095 h 469202"/>
              <a:gd name="connsiteX1-75" fmla="*/ 730954 w 1243718"/>
              <a:gd name="connsiteY1-76" fmla="*/ 358160 h 469202"/>
              <a:gd name="connsiteX2-77" fmla="*/ 1243718 w 1243718"/>
              <a:gd name="connsiteY2-78" fmla="*/ 0 h 469202"/>
              <a:gd name="connsiteX0-79" fmla="*/ 0 w 1243718"/>
              <a:gd name="connsiteY0-80" fmla="*/ 469095 h 469200"/>
              <a:gd name="connsiteX1-81" fmla="*/ 730954 w 1243718"/>
              <a:gd name="connsiteY1-82" fmla="*/ 358160 h 469200"/>
              <a:gd name="connsiteX2-83" fmla="*/ 1243718 w 1243718"/>
              <a:gd name="connsiteY2-84" fmla="*/ 0 h 469200"/>
            </a:gdLst>
            <a:ahLst/>
            <a:cxnLst>
              <a:cxn ang="0">
                <a:pos x="connsiteX0-1" y="connsiteY0-2"/>
              </a:cxn>
              <a:cxn ang="0">
                <a:pos x="connsiteX1-3" y="connsiteY1-4"/>
              </a:cxn>
              <a:cxn ang="0">
                <a:pos x="connsiteX2-5" y="connsiteY2-6"/>
              </a:cxn>
            </a:cxnLst>
            <a:rect l="l" t="t" r="r" b="b"/>
            <a:pathLst>
              <a:path w="1243718" h="469200">
                <a:moveTo>
                  <a:pt x="0" y="469095"/>
                </a:moveTo>
                <a:cubicBezTo>
                  <a:pt x="86548" y="471917"/>
                  <a:pt x="585845" y="418132"/>
                  <a:pt x="730954" y="358160"/>
                </a:cubicBezTo>
                <a:cubicBezTo>
                  <a:pt x="885588" y="274492"/>
                  <a:pt x="1065447" y="215224"/>
                  <a:pt x="1243718"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70" name="矩形 69"/>
          <p:cNvSpPr/>
          <p:nvPr/>
        </p:nvSpPr>
        <p:spPr>
          <a:xfrm>
            <a:off x="679450" y="5486400"/>
            <a:ext cx="7931150" cy="4619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fontAlgn="auto">
              <a:spcBef>
                <a:spcPts val="0"/>
              </a:spcBef>
              <a:spcAft>
                <a:spcPts val="0"/>
              </a:spcAft>
              <a:defRPr/>
            </a:pPr>
            <a:r>
              <a:rPr lang="zh-CN" altLang="en-US" sz="2400" dirty="0"/>
              <a:t>替代损失函数数学性质较好</a:t>
            </a:r>
            <a:r>
              <a:rPr lang="en-US" altLang="zh-CN" sz="2400" dirty="0"/>
              <a:t>, </a:t>
            </a:r>
            <a:r>
              <a:rPr lang="zh-CN" altLang="en-US" sz="2400" dirty="0"/>
              <a:t>一般是</a:t>
            </a:r>
            <a:r>
              <a:rPr lang="en-US" altLang="zh-CN" sz="2400" dirty="0"/>
              <a:t>0/1</a:t>
            </a:r>
            <a:r>
              <a:rPr lang="zh-CN" altLang="en-US" sz="2400" dirty="0"/>
              <a:t>损失函数的上界</a:t>
            </a:r>
            <a:endParaRPr lang="en-US" altLang="zh-CN" sz="2400" dirty="0"/>
          </a:p>
        </p:txBody>
      </p:sp>
      <p:sp>
        <p:nvSpPr>
          <p:cNvPr id="71" name="矩形 70"/>
          <p:cNvSpPr/>
          <p:nvPr/>
        </p:nvSpPr>
        <p:spPr>
          <a:xfrm>
            <a:off x="436563" y="2546350"/>
            <a:ext cx="1951037" cy="4619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fontAlgn="auto">
              <a:spcBef>
                <a:spcPts val="0"/>
              </a:spcBef>
              <a:spcAft>
                <a:spcPts val="0"/>
              </a:spcAft>
              <a:defRPr/>
            </a:pPr>
            <a:r>
              <a:rPr lang="zh-CN" altLang="en-US" sz="2400" dirty="0"/>
              <a:t>软间隔</a:t>
            </a:r>
            <a:r>
              <a:rPr lang="en-US" altLang="zh-CN" sz="2400" dirty="0"/>
              <a:t>SVM</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down)">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2863"/>
            <a:ext cx="7886700" cy="777875"/>
          </a:xfrm>
        </p:spPr>
        <p:txBody>
          <a:bodyPr/>
          <a:lstStyle/>
          <a:p>
            <a:pPr eaLnBrk="1" fontAlgn="auto" hangingPunct="1">
              <a:spcAft>
                <a:spcPts val="0"/>
              </a:spcAft>
              <a:defRPr/>
            </a:pPr>
            <a:r>
              <a:rPr lang="zh-CN" altLang="en-US" dirty="0"/>
              <a:t>软</a:t>
            </a:r>
            <a:r>
              <a:rPr lang="zh-CN" altLang="en-US" dirty="0" smtClean="0"/>
              <a:t>间隔</a:t>
            </a:r>
            <a:r>
              <a:rPr lang="zh-CN" altLang="en-US" dirty="0"/>
              <a:t>支持向量机</a:t>
            </a:r>
            <a:endParaRPr lang="zh-CN" altLang="en-US" dirty="0"/>
          </a:p>
        </p:txBody>
      </p:sp>
      <p:sp>
        <p:nvSpPr>
          <p:cNvPr id="56323" name="内容占位符 3"/>
          <p:cNvSpPr txBox="1"/>
          <p:nvPr/>
        </p:nvSpPr>
        <p:spPr bwMode="auto">
          <a:xfrm>
            <a:off x="625475" y="1225550"/>
            <a:ext cx="13541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原始问题</a:t>
            </a:r>
            <a:endParaRPr lang="zh-CN" altLang="en-US" sz="2200">
              <a:latin typeface="Verdana" panose="020B0604030504040204" pitchFamily="34" charset="0"/>
              <a:ea typeface="幼圆" panose="02010509060101010101" pitchFamily="49" charset="-122"/>
            </a:endParaRPr>
          </a:p>
        </p:txBody>
      </p:sp>
      <p:graphicFrame>
        <p:nvGraphicFramePr>
          <p:cNvPr id="56325" name="对象 2"/>
          <p:cNvGraphicFramePr>
            <a:graphicFrameLocks noChangeAspect="1"/>
          </p:cNvGraphicFramePr>
          <p:nvPr/>
        </p:nvGraphicFramePr>
        <p:xfrm>
          <a:off x="227013" y="1879600"/>
          <a:ext cx="7299325" cy="3176588"/>
        </p:xfrm>
        <a:graphic>
          <a:graphicData uri="http://schemas.openxmlformats.org/presentationml/2006/ole">
            <mc:AlternateContent xmlns:mc="http://schemas.openxmlformats.org/markup-compatibility/2006">
              <mc:Choice xmlns:v="urn:schemas-microsoft-com:vml" Requires="v">
                <p:oleObj spid="_x0000_s56333" name="Equation" r:id="rId1" imgW="3263900" imgH="1422400" progId="Equation.DSMT4">
                  <p:embed/>
                </p:oleObj>
              </mc:Choice>
              <mc:Fallback>
                <p:oleObj name="Equation" r:id="rId1" imgW="3263900" imgH="14224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1879600"/>
                        <a:ext cx="7299325"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31775" y="5341938"/>
          <a:ext cx="8321675" cy="1079500"/>
        </p:xfrm>
        <a:graphic>
          <a:graphicData uri="http://schemas.openxmlformats.org/presentationml/2006/ole">
            <mc:AlternateContent xmlns:mc="http://schemas.openxmlformats.org/markup-compatibility/2006">
              <mc:Choice xmlns:v="urn:schemas-microsoft-com:vml" Requires="v">
                <p:oleObj spid="_x0000_s56334" name="Equation" r:id="rId3" imgW="3721100" imgH="482600" progId="Equation.DSMT4">
                  <p:embed/>
                </p:oleObj>
              </mc:Choice>
              <mc:Fallback>
                <p:oleObj name="Equation" r:id="rId3" imgW="3721100" imgH="4826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 y="5341938"/>
                        <a:ext cx="83216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6" name="对象 4"/>
          <p:cNvGraphicFramePr>
            <a:graphicFrameLocks noChangeAspect="1"/>
          </p:cNvGraphicFramePr>
          <p:nvPr/>
        </p:nvGraphicFramePr>
        <p:xfrm>
          <a:off x="1979613" y="976313"/>
          <a:ext cx="5311775" cy="876300"/>
        </p:xfrm>
        <a:graphic>
          <a:graphicData uri="http://schemas.openxmlformats.org/presentationml/2006/ole">
            <mc:AlternateContent xmlns:mc="http://schemas.openxmlformats.org/markup-compatibility/2006">
              <mc:Choice xmlns:v="urn:schemas-microsoft-com:vml" Requires="v">
                <p:oleObj spid="_x0000_s56335" name="Equation" r:id="rId5" imgW="2616200" imgH="431800" progId="Equation.DSMT4">
                  <p:embed/>
                </p:oleObj>
              </mc:Choice>
              <mc:Fallback>
                <p:oleObj name="Equation" r:id="rId5" imgW="2616200" imgH="431800"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976313"/>
                        <a:ext cx="53117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4000500" y="0"/>
          <a:ext cx="4994275" cy="842963"/>
        </p:xfrm>
        <a:graphic>
          <a:graphicData uri="http://schemas.openxmlformats.org/presentationml/2006/ole">
            <mc:AlternateContent xmlns:mc="http://schemas.openxmlformats.org/markup-compatibility/2006">
              <mc:Choice xmlns:v="urn:schemas-microsoft-com:vml" Requires="v">
                <p:oleObj spid="_x0000_s56336" name="Equation" r:id="rId7" imgW="3657600" imgH="508000" progId="Equation.DSMT4">
                  <p:embed/>
                </p:oleObj>
              </mc:Choice>
              <mc:Fallback>
                <p:oleObj name="Equation" r:id="rId7" imgW="3657600" imgH="50800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0"/>
                        <a:ext cx="49942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wipe(down)">
                                      <p:cBhvr>
                                        <p:cTn id="7" dur="500"/>
                                        <p:tgtEl>
                                          <p:spTgt spid="563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57347"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57348"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7351"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57352"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3"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4"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5"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6"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7"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58"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7369"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70"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71"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72"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373"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49863"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7378"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57427"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79"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57428"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57388"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9"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0"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1"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直接连接符 80"/>
          <p:cNvCxnSpPr/>
          <p:nvPr/>
        </p:nvCxnSpPr>
        <p:spPr>
          <a:xfrm flipV="1">
            <a:off x="2914650" y="2314575"/>
            <a:ext cx="3157538" cy="3038475"/>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5370513" y="1692275"/>
          <a:ext cx="2084387" cy="487363"/>
        </p:xfrm>
        <a:graphic>
          <a:graphicData uri="http://schemas.openxmlformats.org/presentationml/2006/ole">
            <mc:AlternateContent xmlns:mc="http://schemas.openxmlformats.org/markup-compatibility/2006">
              <mc:Choice xmlns:v="urn:schemas-microsoft-com:vml" Requires="v">
                <p:oleObj spid="_x0000_s57429" name="Equation" r:id="rId10" imgW="977900" imgH="228600" progId="Equation.DSMT4">
                  <p:embed/>
                </p:oleObj>
              </mc:Choice>
              <mc:Fallback>
                <p:oleObj name="Equation" r:id="rId10" imgW="977900" imgH="2286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0513" y="1692275"/>
                        <a:ext cx="20843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nvGraphicFramePr>
        <p:xfrm>
          <a:off x="4352925" y="3844925"/>
          <a:ext cx="139700" cy="152400"/>
        </p:xfrm>
        <a:graphic>
          <a:graphicData uri="http://schemas.openxmlformats.org/presentationml/2006/ole">
            <mc:AlternateContent xmlns:mc="http://schemas.openxmlformats.org/markup-compatibility/2006">
              <mc:Choice xmlns:v="urn:schemas-microsoft-com:vml" Requires="v">
                <p:oleObj spid="_x0000_s57430" name="Equation" r:id="rId12" imgW="139700" imgH="152400" progId="Equation.DSMT4">
                  <p:embed/>
                </p:oleObj>
              </mc:Choice>
              <mc:Fallback>
                <p:oleObj name="Equation" r:id="rId12" imgW="139700" imgH="1524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2925" y="3844925"/>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直接连接符 6"/>
          <p:cNvCxnSpPr/>
          <p:nvPr/>
        </p:nvCxnSpPr>
        <p:spPr>
          <a:xfrm rot="27600000" flipH="1">
            <a:off x="4146550" y="3906838"/>
            <a:ext cx="217488" cy="36512"/>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nvGraphicFramePr>
        <p:xfrm>
          <a:off x="881063" y="2278063"/>
          <a:ext cx="454025" cy="487362"/>
        </p:xfrm>
        <a:graphic>
          <a:graphicData uri="http://schemas.openxmlformats.org/presentationml/2006/ole">
            <mc:AlternateContent xmlns:mc="http://schemas.openxmlformats.org/markup-compatibility/2006">
              <mc:Choice xmlns:v="urn:schemas-microsoft-com:vml" Requires="v">
                <p:oleObj spid="_x0000_s57431" name="Equation" r:id="rId14" imgW="152400" imgH="228600" progId="Equation.DSMT4">
                  <p:embed/>
                </p:oleObj>
              </mc:Choice>
              <mc:Fallback>
                <p:oleObj name="Equation" r:id="rId14" imgW="152400" imgH="228600" progId="Equation.DSMT4">
                  <p:embed/>
                  <p:pic>
                    <p:nvPicPr>
                      <p:cNvPr id="0"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63" y="2278063"/>
                        <a:ext cx="4540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肘形连接符 9"/>
          <p:cNvCxnSpPr/>
          <p:nvPr/>
        </p:nvCxnSpPr>
        <p:spPr>
          <a:xfrm>
            <a:off x="1555750" y="2562225"/>
            <a:ext cx="2687638" cy="1320800"/>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down)">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228600" y="1600200"/>
            <a:ext cx="8459788" cy="4392613"/>
          </a:xfrm>
        </p:spPr>
        <p:txBody>
          <a:bodyPr/>
          <a:lstStyle/>
          <a:p>
            <a:pPr eaLnBrk="1" hangingPunct="1"/>
            <a:r>
              <a:rPr lang="zh-CN" altLang="en-US" sz="2400" dirty="0" smtClean="0">
                <a:latin typeface="华文楷体" panose="02010600040101010101" pitchFamily="2" charset="-122"/>
                <a:ea typeface="华文楷体" panose="02010600040101010101" pitchFamily="2" charset="-122"/>
              </a:rPr>
              <a:t>根据统计学习理论，学习机器的</a:t>
            </a:r>
            <a:r>
              <a:rPr lang="zh-CN" altLang="en-US" sz="2400" dirty="0" smtClean="0">
                <a:solidFill>
                  <a:srgbClr val="FF0000"/>
                </a:solidFill>
                <a:latin typeface="华文楷体" panose="02010600040101010101" pitchFamily="2" charset="-122"/>
                <a:ea typeface="华文楷体" panose="02010600040101010101" pitchFamily="2" charset="-122"/>
              </a:rPr>
              <a:t>实际风险由经验风险值和置信范围值两部分组成</a:t>
            </a:r>
            <a:r>
              <a:rPr lang="zh-CN" altLang="en-US" sz="2400" dirty="0" smtClean="0">
                <a:latin typeface="华文楷体" panose="02010600040101010101" pitchFamily="2" charset="-122"/>
                <a:ea typeface="华文楷体" panose="02010600040101010101" pitchFamily="2" charset="-122"/>
              </a:rPr>
              <a:t>。而基于经验风险最小化准则的学习方法只强调了训练样本的经验风险最小误差，没有最小化置信范围值，因此其推广能力较差。</a:t>
            </a:r>
            <a:endParaRPr lang="en-US" altLang="zh-CN" sz="2400" dirty="0" smtClean="0">
              <a:latin typeface="华文楷体" panose="02010600040101010101" pitchFamily="2" charset="-122"/>
              <a:ea typeface="华文楷体" panose="02010600040101010101" pitchFamily="2" charset="-122"/>
            </a:endParaRPr>
          </a:p>
          <a:p>
            <a:pPr eaLnBrk="1" hangingPunct="1"/>
            <a:endParaRPr lang="zh-CN" altLang="en-US" sz="2400" dirty="0" smtClean="0">
              <a:latin typeface="华文楷体" panose="02010600040101010101" pitchFamily="2" charset="-122"/>
              <a:ea typeface="华文楷体" panose="02010600040101010101" pitchFamily="2" charset="-122"/>
              <a:cs typeface="Times New Roman" panose="02020603050405020304" charset="0"/>
            </a:endParaRPr>
          </a:p>
          <a:p>
            <a:pPr eaLnBrk="1" hangingPunct="1"/>
            <a:r>
              <a:rPr lang="en-US" altLang="zh-CN" sz="2400" dirty="0" err="1" smtClean="0">
                <a:latin typeface="华文楷体" panose="02010600040101010101" pitchFamily="2" charset="-122"/>
                <a:ea typeface="华文楷体" panose="02010600040101010101" pitchFamily="2" charset="-122"/>
                <a:cs typeface="Times New Roman" panose="02020603050405020304" charset="0"/>
              </a:rPr>
              <a:t>Vapnik</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 </a:t>
            </a:r>
            <a:r>
              <a:rPr lang="zh-CN" altLang="en-US" sz="2400" dirty="0" smtClean="0">
                <a:latin typeface="华文楷体" panose="02010600040101010101" pitchFamily="2" charset="-122"/>
                <a:ea typeface="华文楷体" panose="02010600040101010101" pitchFamily="2" charset="-122"/>
              </a:rPr>
              <a:t>提出的支持向量机（</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Support Vector Machine, SVM</a:t>
            </a:r>
            <a:r>
              <a:rPr lang="zh-CN" altLang="en-US" sz="2400" dirty="0" smtClean="0">
                <a:latin typeface="华文楷体" panose="02010600040101010101" pitchFamily="2" charset="-122"/>
                <a:ea typeface="华文楷体" panose="02010600040101010101" pitchFamily="2" charset="-122"/>
              </a:rPr>
              <a:t>）以训练误差作为优化问题的约束条件</a:t>
            </a:r>
            <a:r>
              <a:rPr lang="en-US" altLang="zh-CN" sz="2400" dirty="0" smtClean="0">
                <a:latin typeface="华文楷体" panose="02010600040101010101" pitchFamily="2" charset="-122"/>
                <a:ea typeface="华文楷体" panose="02010600040101010101" pitchFamily="2" charset="-122"/>
              </a:rPr>
              <a:t>(</a:t>
            </a:r>
            <a:r>
              <a:rPr lang="zh-CN" altLang="en-US" sz="2400" dirty="0" smtClean="0">
                <a:solidFill>
                  <a:srgbClr val="FF0000"/>
                </a:solidFill>
                <a:latin typeface="华文楷体" panose="02010600040101010101" pitchFamily="2" charset="-122"/>
                <a:ea typeface="华文楷体" panose="02010600040101010101" pitchFamily="2" charset="-122"/>
              </a:rPr>
              <a:t>经验风险</a:t>
            </a:r>
            <a:r>
              <a:rPr lang="en-US" altLang="zh-CN" sz="2400" dirty="0" smtClean="0">
                <a:solidFill>
                  <a:srgbClr val="FF0000"/>
                </a:solidFill>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，以</a:t>
            </a:r>
            <a:r>
              <a:rPr lang="zh-CN" altLang="en-US" sz="2400" dirty="0" smtClean="0">
                <a:solidFill>
                  <a:srgbClr val="0070C0"/>
                </a:solidFill>
                <a:latin typeface="华文楷体" panose="02010600040101010101" pitchFamily="2" charset="-122"/>
                <a:ea typeface="华文楷体" panose="02010600040101010101" pitchFamily="2" charset="-122"/>
              </a:rPr>
              <a:t>置信范围</a:t>
            </a:r>
            <a:r>
              <a:rPr lang="zh-CN" altLang="en-US" sz="2400" dirty="0" smtClean="0">
                <a:latin typeface="华文楷体" panose="02010600040101010101" pitchFamily="2" charset="-122"/>
                <a:ea typeface="华文楷体" panose="02010600040101010101" pitchFamily="2" charset="-122"/>
              </a:rPr>
              <a:t>值最小化作为优化目标，即</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SVM</a:t>
            </a:r>
            <a:r>
              <a:rPr lang="zh-CN" altLang="en-US" sz="2400" dirty="0" smtClean="0">
                <a:latin typeface="华文楷体" panose="02010600040101010101" pitchFamily="2" charset="-122"/>
                <a:ea typeface="华文楷体" panose="02010600040101010101" pitchFamily="2" charset="-122"/>
              </a:rPr>
              <a:t>是一种</a:t>
            </a:r>
            <a:r>
              <a:rPr lang="zh-CN" altLang="en-US" sz="2400" dirty="0" smtClean="0">
                <a:solidFill>
                  <a:srgbClr val="FF0000"/>
                </a:solidFill>
                <a:latin typeface="华文楷体" panose="02010600040101010101" pitchFamily="2" charset="-122"/>
                <a:ea typeface="华文楷体" panose="02010600040101010101" pitchFamily="2" charset="-122"/>
              </a:rPr>
              <a:t>基于结构风险最小化准则的学习方法</a:t>
            </a:r>
            <a:r>
              <a:rPr lang="zh-CN" altLang="en-US" sz="2400" dirty="0" smtClean="0">
                <a:latin typeface="华文楷体" panose="02010600040101010101" pitchFamily="2" charset="-122"/>
                <a:ea typeface="华文楷体" panose="02010600040101010101" pitchFamily="2" charset="-122"/>
              </a:rPr>
              <a:t>，其推广能力明显优于一些传统的学习方法。</a:t>
            </a:r>
            <a:endParaRPr lang="en-US" altLang="zh-CN" sz="2400" dirty="0" smtClean="0">
              <a:latin typeface="华文楷体" panose="02010600040101010101" pitchFamily="2" charset="-122"/>
              <a:ea typeface="华文楷体" panose="02010600040101010101" pitchFamily="2" charset="-122"/>
            </a:endParaRPr>
          </a:p>
          <a:p>
            <a:pPr marL="0" indent="0" eaLnBrk="1" hangingPunct="1">
              <a:buNone/>
            </a:pPr>
            <a:endParaRPr lang="zh-CN" altLang="en-US" sz="2400" dirty="0" smtClean="0">
              <a:latin typeface="华文楷体" panose="02010600040101010101" pitchFamily="2" charset="-122"/>
              <a:ea typeface="华文楷体" panose="02010600040101010101" pitchFamily="2" charset="-122"/>
            </a:endParaRPr>
          </a:p>
          <a:p>
            <a:pPr eaLnBrk="1" hangingPunct="1"/>
            <a:r>
              <a:rPr lang="zh-CN" altLang="en-US" sz="2400" dirty="0" smtClean="0">
                <a:latin typeface="华文楷体" panose="02010600040101010101" pitchFamily="2" charset="-122"/>
                <a:ea typeface="华文楷体" panose="02010600040101010101" pitchFamily="2" charset="-122"/>
                <a:cs typeface="Times New Roman" panose="02020603050405020304" charset="0"/>
              </a:rPr>
              <a:t>形成时期在</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1992</a:t>
            </a:r>
            <a:r>
              <a:rPr lang="en-US" altLang="zh-CN" sz="2400" dirty="0" smtClean="0">
                <a:latin typeface="华文楷体" panose="02010600040101010101" pitchFamily="2" charset="-122"/>
                <a:ea typeface="华文楷体" panose="02010600040101010101" pitchFamily="2" charset="-122"/>
              </a:rPr>
              <a:t>—1995</a:t>
            </a:r>
            <a:r>
              <a:rPr lang="zh-CN" altLang="en-US" sz="2400" dirty="0" smtClean="0">
                <a:latin typeface="华文楷体" panose="02010600040101010101" pitchFamily="2" charset="-122"/>
                <a:ea typeface="华文楷体" panose="02010600040101010101" pitchFamily="2" charset="-122"/>
              </a:rPr>
              <a:t>年。 </a:t>
            </a:r>
            <a:endParaRPr lang="zh-CN" altLang="en-US" sz="2400" dirty="0" smtClean="0">
              <a:latin typeface="华文楷体" panose="02010600040101010101" pitchFamily="2" charset="-122"/>
              <a:ea typeface="华文楷体" panose="02010600040101010101" pitchFamily="2" charset="-122"/>
            </a:endParaRPr>
          </a:p>
          <a:p>
            <a:pPr eaLnBrk="1" hangingPunct="1">
              <a:lnSpc>
                <a:spcPct val="90000"/>
              </a:lnSpc>
            </a:pPr>
            <a:endParaRPr lang="en-US" altLang="zh-CN" sz="2800" dirty="0" smtClean="0"/>
          </a:p>
        </p:txBody>
      </p:sp>
      <p:sp>
        <p:nvSpPr>
          <p:cNvPr id="343042" name="Rectangle 2"/>
          <p:cNvSpPr>
            <a:spLocks noGrp="1" noChangeArrowheads="1"/>
          </p:cNvSpPr>
          <p:nvPr>
            <p:ph type="title"/>
          </p:nvPr>
        </p:nvSpPr>
        <p:spPr>
          <a:xfrm>
            <a:off x="683568" y="260648"/>
            <a:ext cx="8229600" cy="1143000"/>
          </a:xfrm>
        </p:spPr>
        <p:txBody>
          <a:bodyPr/>
          <a:lstStyle/>
          <a:p>
            <a:pPr eaLnBrk="1" fontAlgn="auto" hangingPunct="1">
              <a:spcAft>
                <a:spcPts val="0"/>
              </a:spcAft>
              <a:defRPr/>
            </a:pPr>
            <a:r>
              <a:rPr lang="en-US" altLang="zh-CN" sz="3200" dirty="0" err="1" smtClean="0">
                <a:solidFill>
                  <a:srgbClr val="00B0F0"/>
                </a:solidFill>
                <a:effectLst/>
                <a:latin typeface="华文细黑" panose="02010600040101010101" pitchFamily="2" charset="-122"/>
                <a:ea typeface="华文细黑" panose="02010600040101010101" pitchFamily="2" charset="-122"/>
                <a:cs typeface="Times New Roman" panose="02020603050405020304" charset="0"/>
              </a:rPr>
              <a:t>SVM</a:t>
            </a:r>
            <a:endParaRPr lang="en-US" altLang="zh-CN" sz="3200" dirty="0" smtClean="0">
              <a:solidFill>
                <a:srgbClr val="00B0F0"/>
              </a:solidFill>
              <a:effectLst/>
              <a:latin typeface="华文细黑" panose="02010600040101010101" pitchFamily="2" charset="-122"/>
              <a:ea typeface="华文细黑" panose="0201060004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58371"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58372"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8375"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58376"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77"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78"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79"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80"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81"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82"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8393"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94"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95"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96"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8397"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49863"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8402"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58451"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3"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58452"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5841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13"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14"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15"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直接连接符 80"/>
          <p:cNvCxnSpPr/>
          <p:nvPr/>
        </p:nvCxnSpPr>
        <p:spPr>
          <a:xfrm flipV="1">
            <a:off x="5116513" y="2533650"/>
            <a:ext cx="3159125" cy="3038475"/>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6959600" y="2005013"/>
          <a:ext cx="2084388" cy="487362"/>
        </p:xfrm>
        <a:graphic>
          <a:graphicData uri="http://schemas.openxmlformats.org/presentationml/2006/ole">
            <mc:AlternateContent xmlns:mc="http://schemas.openxmlformats.org/markup-compatibility/2006">
              <mc:Choice xmlns:v="urn:schemas-microsoft-com:vml" Requires="v">
                <p:oleObj spid="_x0000_s58453" name="Equation" r:id="rId10" imgW="977900" imgH="228600" progId="Equation.DSMT4">
                  <p:embed/>
                </p:oleObj>
              </mc:Choice>
              <mc:Fallback>
                <p:oleObj name="Equation" r:id="rId10" imgW="977900" imgH="2286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9600" y="2005013"/>
                        <a:ext cx="2084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nvGraphicFramePr>
        <p:xfrm>
          <a:off x="5937250" y="4656138"/>
          <a:ext cx="139700" cy="155575"/>
        </p:xfrm>
        <a:graphic>
          <a:graphicData uri="http://schemas.openxmlformats.org/presentationml/2006/ole">
            <mc:AlternateContent xmlns:mc="http://schemas.openxmlformats.org/markup-compatibility/2006">
              <mc:Choice xmlns:v="urn:schemas-microsoft-com:vml" Requires="v">
                <p:oleObj spid="_x0000_s58454" name="Equation" r:id="rId12" imgW="139700" imgH="152400" progId="Equation.DSMT4">
                  <p:embed/>
                </p:oleObj>
              </mc:Choice>
              <mc:Fallback>
                <p:oleObj name="Equation" r:id="rId12" imgW="139700" imgH="1524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37250" y="4656138"/>
                        <a:ext cx="1397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5" name="直接连接符 74"/>
          <p:cNvCxnSpPr/>
          <p:nvPr/>
        </p:nvCxnSpPr>
        <p:spPr>
          <a:xfrm flipH="1">
            <a:off x="5402263" y="2746375"/>
            <a:ext cx="25400" cy="2581275"/>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76" name="对象 75"/>
          <p:cNvGraphicFramePr>
            <a:graphicFrameLocks noChangeAspect="1"/>
          </p:cNvGraphicFramePr>
          <p:nvPr/>
        </p:nvGraphicFramePr>
        <p:xfrm>
          <a:off x="881063" y="2278063"/>
          <a:ext cx="454025" cy="487362"/>
        </p:xfrm>
        <a:graphic>
          <a:graphicData uri="http://schemas.openxmlformats.org/presentationml/2006/ole">
            <mc:AlternateContent xmlns:mc="http://schemas.openxmlformats.org/markup-compatibility/2006">
              <mc:Choice xmlns:v="urn:schemas-microsoft-com:vml" Requires="v">
                <p:oleObj spid="_x0000_s58455" name="Equation" r:id="rId14" imgW="152400" imgH="228600" progId="Equation.DSMT4">
                  <p:embed/>
                </p:oleObj>
              </mc:Choice>
              <mc:Fallback>
                <p:oleObj name="Equation" r:id="rId14" imgW="152400" imgH="228600" progId="Equation.DSMT4">
                  <p:embed/>
                  <p:pic>
                    <p:nvPicPr>
                      <p:cNvPr id="0" name="对象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63" y="2278063"/>
                        <a:ext cx="4540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 name="肘形连接符 76"/>
          <p:cNvCxnSpPr/>
          <p:nvPr/>
        </p:nvCxnSpPr>
        <p:spPr>
          <a:xfrm>
            <a:off x="1520825" y="2493963"/>
            <a:ext cx="3763963" cy="1670050"/>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down)">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down)">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59395"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59396"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9399"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59400"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1"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2"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3"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4"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5"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06"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9417"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18"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19"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20"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9421"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49863"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9426"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59471"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27"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59472"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59436"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37"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38"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39"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直接连接符 80"/>
          <p:cNvCxnSpPr/>
          <p:nvPr/>
        </p:nvCxnSpPr>
        <p:spPr>
          <a:xfrm flipV="1">
            <a:off x="2998788" y="2033588"/>
            <a:ext cx="3157537" cy="3038475"/>
          </a:xfrm>
          <a:prstGeom prst="line">
            <a:avLst/>
          </a:prstGeom>
          <a:ln w="5715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5446713" y="1339850"/>
          <a:ext cx="2733675" cy="541338"/>
        </p:xfrm>
        <a:graphic>
          <a:graphicData uri="http://schemas.openxmlformats.org/presentationml/2006/ole">
            <mc:AlternateContent xmlns:mc="http://schemas.openxmlformats.org/markup-compatibility/2006">
              <mc:Choice xmlns:v="urn:schemas-microsoft-com:vml" Requires="v">
                <p:oleObj spid="_x0000_s59473" name="Equation" r:id="rId10" imgW="1282700" imgH="254000" progId="Equation.DSMT4">
                  <p:embed/>
                </p:oleObj>
              </mc:Choice>
              <mc:Fallback>
                <p:oleObj name="Equation" r:id="rId10" imgW="1282700" imgH="2540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6713" y="1339850"/>
                        <a:ext cx="27336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nvGraphicFramePr>
        <p:xfrm>
          <a:off x="3163888" y="3179763"/>
          <a:ext cx="139700" cy="155575"/>
        </p:xfrm>
        <a:graphic>
          <a:graphicData uri="http://schemas.openxmlformats.org/presentationml/2006/ole">
            <mc:AlternateContent xmlns:mc="http://schemas.openxmlformats.org/markup-compatibility/2006">
              <mc:Choice xmlns:v="urn:schemas-microsoft-com:vml" Requires="v">
                <p:oleObj spid="_x0000_s59474" name="Equation" r:id="rId12" imgW="139700" imgH="152400" progId="Equation.DSMT4">
                  <p:embed/>
                </p:oleObj>
              </mc:Choice>
              <mc:Fallback>
                <p:oleObj name="Equation" r:id="rId12" imgW="139700" imgH="1524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3888" y="3179763"/>
                        <a:ext cx="1397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down)">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60419"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60420"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0423"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60424"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25"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26"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27"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28"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29"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30"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441"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42"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43"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44"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445"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59388"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0450"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60499"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51"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60500"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6046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1"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2"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3"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对象 21"/>
          <p:cNvGraphicFramePr>
            <a:graphicFrameLocks noChangeAspect="1"/>
          </p:cNvGraphicFramePr>
          <p:nvPr/>
        </p:nvGraphicFramePr>
        <p:xfrm>
          <a:off x="6021388" y="1809750"/>
          <a:ext cx="2301875" cy="487363"/>
        </p:xfrm>
        <a:graphic>
          <a:graphicData uri="http://schemas.openxmlformats.org/presentationml/2006/ole">
            <mc:AlternateContent xmlns:mc="http://schemas.openxmlformats.org/markup-compatibility/2006">
              <mc:Choice xmlns:v="urn:schemas-microsoft-com:vml" Requires="v">
                <p:oleObj spid="_x0000_s60501" name="Equation" r:id="rId10" imgW="1079500" imgH="228600" progId="Equation.DSMT4">
                  <p:embed/>
                </p:oleObj>
              </mc:Choice>
              <mc:Fallback>
                <p:oleObj name="Equation" r:id="rId10" imgW="1079500" imgH="2286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1388" y="1809750"/>
                        <a:ext cx="23018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2" name="直接连接符 81"/>
          <p:cNvCxnSpPr/>
          <p:nvPr/>
        </p:nvCxnSpPr>
        <p:spPr>
          <a:xfrm flipV="1">
            <a:off x="3467100" y="2238375"/>
            <a:ext cx="3159125" cy="3038475"/>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nvGraphicFramePr>
        <p:xfrm>
          <a:off x="4411663" y="4149725"/>
          <a:ext cx="247650" cy="198438"/>
        </p:xfrm>
        <a:graphic>
          <a:graphicData uri="http://schemas.openxmlformats.org/presentationml/2006/ole">
            <mc:AlternateContent xmlns:mc="http://schemas.openxmlformats.org/markup-compatibility/2006">
              <mc:Choice xmlns:v="urn:schemas-microsoft-com:vml" Requires="v">
                <p:oleObj spid="_x0000_s60502" name="Equation" r:id="rId12" imgW="127000" imgH="101600" progId="Equation.DSMT4">
                  <p:embed/>
                </p:oleObj>
              </mc:Choice>
              <mc:Fallback>
                <p:oleObj name="Equation" r:id="rId12" imgW="127000" imgH="1016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1663" y="4149725"/>
                        <a:ext cx="247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6" name="直接连接符 75"/>
          <p:cNvCxnSpPr/>
          <p:nvPr/>
        </p:nvCxnSpPr>
        <p:spPr>
          <a:xfrm rot="3300000">
            <a:off x="4568825" y="4222751"/>
            <a:ext cx="147637" cy="112712"/>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78" name="对象 77"/>
          <p:cNvGraphicFramePr>
            <a:graphicFrameLocks noChangeAspect="1"/>
          </p:cNvGraphicFramePr>
          <p:nvPr/>
        </p:nvGraphicFramePr>
        <p:xfrm>
          <a:off x="881063" y="2278063"/>
          <a:ext cx="454025" cy="487362"/>
        </p:xfrm>
        <a:graphic>
          <a:graphicData uri="http://schemas.openxmlformats.org/presentationml/2006/ole">
            <mc:AlternateContent xmlns:mc="http://schemas.openxmlformats.org/markup-compatibility/2006">
              <mc:Choice xmlns:v="urn:schemas-microsoft-com:vml" Requires="v">
                <p:oleObj spid="_x0000_s60503" name="Equation" r:id="rId14" imgW="152400" imgH="228600" progId="Equation.DSMT4">
                  <p:embed/>
                </p:oleObj>
              </mc:Choice>
              <mc:Fallback>
                <p:oleObj name="Equation" r:id="rId14" imgW="152400" imgH="228600" progId="Equation.DSMT4">
                  <p:embed/>
                  <p:pic>
                    <p:nvPicPr>
                      <p:cNvPr id="0" name="对象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63" y="2278063"/>
                        <a:ext cx="4540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肘形连接符 78"/>
          <p:cNvCxnSpPr>
            <a:endCxn id="2" idx="3"/>
          </p:cNvCxnSpPr>
          <p:nvPr/>
        </p:nvCxnSpPr>
        <p:spPr>
          <a:xfrm>
            <a:off x="1555750" y="2562225"/>
            <a:ext cx="3103563" cy="1687513"/>
          </a:xfrm>
          <a:prstGeom prst="bentConnector3">
            <a:avLst>
              <a:gd name="adj1" fmla="val 107365"/>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down)">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down)">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down)">
                                      <p:cBhvr>
                                        <p:cTn id="3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61443"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61444"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1447"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61448"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49"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50"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51"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52"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53"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54"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465"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66"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67"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68"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469"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59388"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1474"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61523"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75"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61524"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61484"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5"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7"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对象 21"/>
          <p:cNvGraphicFramePr>
            <a:graphicFrameLocks noChangeAspect="1"/>
          </p:cNvGraphicFramePr>
          <p:nvPr/>
        </p:nvGraphicFramePr>
        <p:xfrm>
          <a:off x="4505325" y="984250"/>
          <a:ext cx="2301875" cy="487363"/>
        </p:xfrm>
        <a:graphic>
          <a:graphicData uri="http://schemas.openxmlformats.org/presentationml/2006/ole">
            <mc:AlternateContent xmlns:mc="http://schemas.openxmlformats.org/markup-compatibility/2006">
              <mc:Choice xmlns:v="urn:schemas-microsoft-com:vml" Requires="v">
                <p:oleObj spid="_x0000_s61525" name="Equation" r:id="rId10" imgW="1079500" imgH="228600" progId="Equation.DSMT4">
                  <p:embed/>
                </p:oleObj>
              </mc:Choice>
              <mc:Fallback>
                <p:oleObj name="Equation" r:id="rId10" imgW="1079500" imgH="2286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325" y="984250"/>
                        <a:ext cx="23018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2" name="直接连接符 81"/>
          <p:cNvCxnSpPr/>
          <p:nvPr/>
        </p:nvCxnSpPr>
        <p:spPr>
          <a:xfrm flipV="1">
            <a:off x="1938338" y="1543050"/>
            <a:ext cx="3159125" cy="3038475"/>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nvGraphicFramePr>
        <p:xfrm>
          <a:off x="3165475" y="3222625"/>
          <a:ext cx="247650" cy="196850"/>
        </p:xfrm>
        <a:graphic>
          <a:graphicData uri="http://schemas.openxmlformats.org/presentationml/2006/ole">
            <mc:AlternateContent xmlns:mc="http://schemas.openxmlformats.org/markup-compatibility/2006">
              <mc:Choice xmlns:v="urn:schemas-microsoft-com:vml" Requires="v">
                <p:oleObj spid="_x0000_s61526" name="Equation" r:id="rId12" imgW="127000" imgH="101600" progId="Equation.DSMT4">
                  <p:embed/>
                </p:oleObj>
              </mc:Choice>
              <mc:Fallback>
                <p:oleObj name="Equation" r:id="rId12" imgW="127000" imgH="1016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5475" y="3222625"/>
                        <a:ext cx="2476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3" name="直接连接符 82"/>
          <p:cNvCxnSpPr/>
          <p:nvPr/>
        </p:nvCxnSpPr>
        <p:spPr>
          <a:xfrm flipH="1">
            <a:off x="4456113" y="2201863"/>
            <a:ext cx="3175" cy="2379662"/>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84" name="对象 83"/>
          <p:cNvGraphicFramePr>
            <a:graphicFrameLocks noChangeAspect="1"/>
          </p:cNvGraphicFramePr>
          <p:nvPr/>
        </p:nvGraphicFramePr>
        <p:xfrm>
          <a:off x="881063" y="2278063"/>
          <a:ext cx="454025" cy="487362"/>
        </p:xfrm>
        <a:graphic>
          <a:graphicData uri="http://schemas.openxmlformats.org/presentationml/2006/ole">
            <mc:AlternateContent xmlns:mc="http://schemas.openxmlformats.org/markup-compatibility/2006">
              <mc:Choice xmlns:v="urn:schemas-microsoft-com:vml" Requires="v">
                <p:oleObj spid="_x0000_s61527" name="Equation" r:id="rId14" imgW="152400" imgH="228600" progId="Equation.DSMT4">
                  <p:embed/>
                </p:oleObj>
              </mc:Choice>
              <mc:Fallback>
                <p:oleObj name="Equation" r:id="rId14" imgW="152400" imgH="228600" progId="Equation.DSMT4">
                  <p:embed/>
                  <p:pic>
                    <p:nvPicPr>
                      <p:cNvPr id="0" name="对象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63" y="2278063"/>
                        <a:ext cx="4540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5" name="肘形连接符 84"/>
          <p:cNvCxnSpPr/>
          <p:nvPr/>
        </p:nvCxnSpPr>
        <p:spPr>
          <a:xfrm>
            <a:off x="1555750" y="2562225"/>
            <a:ext cx="2900363" cy="941388"/>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down)">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down)">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down)">
                                      <p:cBhvr>
                                        <p:cTn id="3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0350" y="42863"/>
            <a:ext cx="7886700" cy="777875"/>
          </a:xfrm>
        </p:spPr>
        <p:txBody>
          <a:bodyPr/>
          <a:lstStyle/>
          <a:p>
            <a:pPr eaLnBrk="1" fontAlgn="auto" hangingPunct="1">
              <a:spcAft>
                <a:spcPts val="0"/>
              </a:spcAft>
              <a:defRPr/>
            </a:pPr>
            <a:r>
              <a:rPr lang="zh-CN" altLang="en-US" smtClean="0">
                <a:solidFill>
                  <a:srgbClr val="FF0000"/>
                </a:solidFill>
              </a:rPr>
              <a:t>软</a:t>
            </a:r>
            <a:r>
              <a:rPr lang="zh-CN" altLang="en-US" smtClean="0"/>
              <a:t>间隔与</a:t>
            </a:r>
            <a:r>
              <a:rPr lang="zh-CN" altLang="en-US" smtClean="0">
                <a:solidFill>
                  <a:srgbClr val="FF0000"/>
                </a:solidFill>
              </a:rPr>
              <a:t>松弛向量</a:t>
            </a:r>
            <a:endParaRPr lang="zh-CN" altLang="en-US" dirty="0">
              <a:solidFill>
                <a:srgbClr val="FF0000"/>
              </a:solidFill>
            </a:endParaRPr>
          </a:p>
        </p:txBody>
      </p:sp>
      <p:sp>
        <p:nvSpPr>
          <p:cNvPr id="62467" name="内容占位符 3"/>
          <p:cNvSpPr>
            <a:spLocks noGrp="1"/>
          </p:cNvSpPr>
          <p:nvPr>
            <p:ph idx="1"/>
          </p:nvPr>
        </p:nvSpPr>
        <p:spPr>
          <a:xfrm>
            <a:off x="201613" y="1338263"/>
            <a:ext cx="8616950" cy="452437"/>
          </a:xfrm>
        </p:spPr>
        <p:txBody>
          <a:bodyPr/>
          <a:lstStyle/>
          <a:p>
            <a:pPr marL="0" indent="0" eaLnBrk="1" hangingPunct="1">
              <a:buFont typeface="Wingdings" panose="05000000000000000000" pitchFamily="2" charset="2"/>
              <a:buNone/>
            </a:pPr>
            <a:r>
              <a:rPr lang="en-US" altLang="zh-CN"/>
              <a:t>    </a:t>
            </a:r>
            <a:r>
              <a:t>超平面方程</a:t>
            </a:r>
            <a:r>
              <a:rPr lang="en-US" altLang="zh-CN"/>
              <a:t>:</a:t>
            </a:r>
            <a:endParaRPr lang="en-US" altLang="zh-CN"/>
          </a:p>
        </p:txBody>
      </p:sp>
      <p:pic>
        <p:nvPicPr>
          <p:cNvPr id="62468"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7425" y="1366838"/>
            <a:ext cx="16144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直接箭头连接符 152"/>
          <p:cNvCxnSpPr/>
          <p:nvPr/>
        </p:nvCxnSpPr>
        <p:spPr>
          <a:xfrm flipH="1" flipV="1">
            <a:off x="2679700" y="2206625"/>
            <a:ext cx="0" cy="312102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588" y="5327650"/>
            <a:ext cx="381635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2471" name="文本框 154"/>
          <p:cNvSpPr txBox="1">
            <a:spLocks noChangeArrowheads="1"/>
          </p:cNvSpPr>
          <p:nvPr/>
        </p:nvSpPr>
        <p:spPr bwMode="auto">
          <a:xfrm>
            <a:off x="2438400" y="5227638"/>
            <a:ext cx="347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Times"/>
                <a:ea typeface="幼圆" panose="02010509060101010101" pitchFamily="49" charset="-122"/>
              </a:rPr>
              <a:t>0</a:t>
            </a:r>
            <a:endParaRPr lang="zh-CN" altLang="en-US" sz="1400">
              <a:solidFill>
                <a:srgbClr val="000000"/>
              </a:solidFill>
              <a:latin typeface="Times"/>
              <a:ea typeface="幼圆" panose="02010509060101010101" pitchFamily="49" charset="-122"/>
            </a:endParaRPr>
          </a:p>
        </p:txBody>
      </p:sp>
      <p:grpSp>
        <p:nvGrpSpPr>
          <p:cNvPr id="62472" name="组合 155"/>
          <p:cNvGrpSpPr/>
          <p:nvPr/>
        </p:nvGrpSpPr>
        <p:grpSpPr bwMode="auto">
          <a:xfrm>
            <a:off x="4070350" y="2943225"/>
            <a:ext cx="136525" cy="134938"/>
            <a:chOff x="5476803" y="2392530"/>
            <a:chExt cx="108000" cy="108000"/>
          </a:xfrm>
        </p:grpSpPr>
        <p:cxnSp>
          <p:nvCxnSpPr>
            <p:cNvPr id="222" name="直接连接符 22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3" name="组合 156"/>
          <p:cNvGrpSpPr/>
          <p:nvPr/>
        </p:nvGrpSpPr>
        <p:grpSpPr bwMode="auto">
          <a:xfrm>
            <a:off x="3911600" y="3748088"/>
            <a:ext cx="134938" cy="134937"/>
            <a:chOff x="5476803" y="2392530"/>
            <a:chExt cx="108000" cy="108000"/>
          </a:xfrm>
        </p:grpSpPr>
        <p:cxnSp>
          <p:nvCxnSpPr>
            <p:cNvPr id="220" name="直接连接符 219"/>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4" name="组合 157"/>
          <p:cNvGrpSpPr/>
          <p:nvPr/>
        </p:nvGrpSpPr>
        <p:grpSpPr bwMode="auto">
          <a:xfrm>
            <a:off x="3690938" y="3552825"/>
            <a:ext cx="136525" cy="133350"/>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5" name="组合 158"/>
          <p:cNvGrpSpPr/>
          <p:nvPr/>
        </p:nvGrpSpPr>
        <p:grpSpPr bwMode="auto">
          <a:xfrm>
            <a:off x="3235325" y="3833813"/>
            <a:ext cx="136525" cy="133350"/>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6" name="组合 159"/>
          <p:cNvGrpSpPr/>
          <p:nvPr/>
        </p:nvGrpSpPr>
        <p:grpSpPr bwMode="auto">
          <a:xfrm>
            <a:off x="3460750" y="4052888"/>
            <a:ext cx="136525" cy="133350"/>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7" name="组合 160"/>
          <p:cNvGrpSpPr/>
          <p:nvPr/>
        </p:nvGrpSpPr>
        <p:grpSpPr bwMode="auto">
          <a:xfrm>
            <a:off x="3911600" y="4044950"/>
            <a:ext cx="136525" cy="133350"/>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78" name="组合 161"/>
          <p:cNvGrpSpPr/>
          <p:nvPr/>
        </p:nvGrpSpPr>
        <p:grpSpPr bwMode="auto">
          <a:xfrm>
            <a:off x="3352800" y="2995613"/>
            <a:ext cx="136525" cy="133350"/>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263" y="43640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50" y="422275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8988" y="4910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125" y="47831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13" y="473233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4986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200" y="46402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525" y="41195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413" y="457041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40113" y="2714625"/>
            <a:ext cx="2466975" cy="2373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2489" name="组合 172"/>
          <p:cNvGrpSpPr/>
          <p:nvPr/>
        </p:nvGrpSpPr>
        <p:grpSpPr bwMode="auto">
          <a:xfrm>
            <a:off x="4619625" y="2797175"/>
            <a:ext cx="136525" cy="134938"/>
            <a:chOff x="5476803" y="2392530"/>
            <a:chExt cx="108000" cy="108000"/>
          </a:xfrm>
        </p:grpSpPr>
        <p:cxnSp>
          <p:nvCxnSpPr>
            <p:cNvPr id="208" name="直接连接符 207"/>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90" name="组合 173"/>
          <p:cNvGrpSpPr/>
          <p:nvPr/>
        </p:nvGrpSpPr>
        <p:grpSpPr bwMode="auto">
          <a:xfrm>
            <a:off x="4333875" y="3062288"/>
            <a:ext cx="136525" cy="133350"/>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91" name="组合 174"/>
          <p:cNvGrpSpPr/>
          <p:nvPr/>
        </p:nvGrpSpPr>
        <p:grpSpPr bwMode="auto">
          <a:xfrm>
            <a:off x="3127375" y="4230688"/>
            <a:ext cx="136525" cy="133350"/>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92" name="组合 175"/>
          <p:cNvGrpSpPr/>
          <p:nvPr/>
        </p:nvGrpSpPr>
        <p:grpSpPr bwMode="auto">
          <a:xfrm>
            <a:off x="3713163" y="3222625"/>
            <a:ext cx="136525" cy="134938"/>
            <a:chOff x="5476803" y="2392530"/>
            <a:chExt cx="108000" cy="108000"/>
          </a:xfrm>
        </p:grpSpPr>
        <p:cxnSp>
          <p:nvCxnSpPr>
            <p:cNvPr id="202" name="直接连接符 201"/>
            <p:cNvCxnSpPr/>
            <p:nvPr/>
          </p:nvCxnSpPr>
          <p:spPr>
            <a:xfrm>
              <a:off x="5476803" y="244716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2493" name="组合 176"/>
          <p:cNvGrpSpPr/>
          <p:nvPr/>
        </p:nvGrpSpPr>
        <p:grpSpPr bwMode="auto">
          <a:xfrm>
            <a:off x="3259138" y="3503613"/>
            <a:ext cx="134937" cy="133350"/>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7438"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3638" y="4889500"/>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163" y="4297363"/>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59388" y="3900488"/>
            <a:ext cx="13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00" y="3617913"/>
            <a:ext cx="13652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2498" name="Object 304"/>
          <p:cNvGraphicFramePr>
            <a:graphicFrameLocks noChangeAspect="1"/>
          </p:cNvGraphicFramePr>
          <p:nvPr/>
        </p:nvGraphicFramePr>
        <p:xfrm>
          <a:off x="5907088" y="5405438"/>
          <a:ext cx="279400" cy="268287"/>
        </p:xfrm>
        <a:graphic>
          <a:graphicData uri="http://schemas.openxmlformats.org/presentationml/2006/ole">
            <mc:AlternateContent xmlns:mc="http://schemas.openxmlformats.org/markup-compatibility/2006">
              <mc:Choice xmlns:v="urn:schemas-microsoft-com:vml" Requires="v">
                <p:oleObj spid="_x0000_s62543" name="Formula" r:id="rId2" imgW="137160" imgH="130810" progId="">
                  <p:embed/>
                </p:oleObj>
              </mc:Choice>
              <mc:Fallback>
                <p:oleObj name="Formula" r:id="rId2" imgW="137160" imgH="130810" progId="">
                  <p:embed/>
                  <p:pic>
                    <p:nvPicPr>
                      <p:cNvPr id="0" name="Object 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5405438"/>
                        <a:ext cx="279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99" name="Object 305"/>
          <p:cNvGraphicFramePr>
            <a:graphicFrameLocks noChangeAspect="1"/>
          </p:cNvGraphicFramePr>
          <p:nvPr/>
        </p:nvGraphicFramePr>
        <p:xfrm>
          <a:off x="2257425" y="2454275"/>
          <a:ext cx="290513" cy="268288"/>
        </p:xfrm>
        <a:graphic>
          <a:graphicData uri="http://schemas.openxmlformats.org/presentationml/2006/ole">
            <mc:AlternateContent xmlns:mc="http://schemas.openxmlformats.org/markup-compatibility/2006">
              <mc:Choice xmlns:v="urn:schemas-microsoft-com:vml" Requires="v">
                <p:oleObj spid="_x0000_s62544" name="Formula" r:id="rId4" imgW="140970" imgH="130810" progId="">
                  <p:embed/>
                </p:oleObj>
              </mc:Choice>
              <mc:Fallback>
                <p:oleObj name="Formula" r:id="rId4" imgW="140970" imgH="130810" progId="">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2454275"/>
                        <a:ext cx="2905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4" name="直接连接符 183"/>
          <p:cNvCxnSpPr/>
          <p:nvPr/>
        </p:nvCxnSpPr>
        <p:spPr>
          <a:xfrm flipV="1">
            <a:off x="3727450" y="2903538"/>
            <a:ext cx="2466975" cy="237331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8500" y="2451100"/>
            <a:ext cx="2466975" cy="23733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1275" y="3997325"/>
            <a:ext cx="227013"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7" name="椭圆 186"/>
          <p:cNvSpPr/>
          <p:nvPr/>
        </p:nvSpPr>
        <p:spPr>
          <a:xfrm>
            <a:off x="4122738" y="4673600"/>
            <a:ext cx="227012" cy="2238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8" name="椭圆 187"/>
          <p:cNvSpPr/>
          <p:nvPr/>
        </p:nvSpPr>
        <p:spPr>
          <a:xfrm>
            <a:off x="4716463" y="4108450"/>
            <a:ext cx="227012" cy="222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4" name="任意多边形 193"/>
          <p:cNvSpPr/>
          <p:nvPr/>
        </p:nvSpPr>
        <p:spPr>
          <a:xfrm>
            <a:off x="4930775" y="2492375"/>
            <a:ext cx="233363" cy="4603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5" name="任意多边形 194"/>
          <p:cNvSpPr/>
          <p:nvPr/>
        </p:nvSpPr>
        <p:spPr>
          <a:xfrm>
            <a:off x="5435600" y="3689350"/>
            <a:ext cx="473075" cy="30638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6" name="任意多边形 195"/>
          <p:cNvSpPr/>
          <p:nvPr/>
        </p:nvSpPr>
        <p:spPr>
          <a:xfrm>
            <a:off x="5548313" y="3092450"/>
            <a:ext cx="473075" cy="301625"/>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62508"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3222625"/>
            <a:ext cx="13414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9"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76725" y="2189163"/>
            <a:ext cx="1335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0"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37250" y="382587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1"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813" y="3481388"/>
            <a:ext cx="1206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对象 21"/>
          <p:cNvGraphicFramePr>
            <a:graphicFrameLocks noChangeAspect="1"/>
          </p:cNvGraphicFramePr>
          <p:nvPr/>
        </p:nvGraphicFramePr>
        <p:xfrm>
          <a:off x="5641975" y="1782763"/>
          <a:ext cx="3060700" cy="541337"/>
        </p:xfrm>
        <a:graphic>
          <a:graphicData uri="http://schemas.openxmlformats.org/presentationml/2006/ole">
            <mc:AlternateContent xmlns:mc="http://schemas.openxmlformats.org/markup-compatibility/2006">
              <mc:Choice xmlns:v="urn:schemas-microsoft-com:vml" Requires="v">
                <p:oleObj spid="_x0000_s62545" name="Equation" r:id="rId10" imgW="1435100" imgH="254000" progId="Equation.DSMT4">
                  <p:embed/>
                </p:oleObj>
              </mc:Choice>
              <mc:Fallback>
                <p:oleObj name="Equation" r:id="rId10" imgW="1435100" imgH="254000" progId="Equation.DSMT4">
                  <p:embed/>
                  <p:pic>
                    <p:nvPicPr>
                      <p:cNvPr id="0"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75" y="1782763"/>
                        <a:ext cx="30607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2" name="直接连接符 81"/>
          <p:cNvCxnSpPr/>
          <p:nvPr/>
        </p:nvCxnSpPr>
        <p:spPr>
          <a:xfrm flipV="1">
            <a:off x="3489325" y="2493963"/>
            <a:ext cx="3159125" cy="3038475"/>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nvGraphicFramePr>
        <p:xfrm>
          <a:off x="5849938" y="4584700"/>
          <a:ext cx="247650" cy="198438"/>
        </p:xfrm>
        <a:graphic>
          <a:graphicData uri="http://schemas.openxmlformats.org/presentationml/2006/ole">
            <mc:AlternateContent xmlns:mc="http://schemas.openxmlformats.org/markup-compatibility/2006">
              <mc:Choice xmlns:v="urn:schemas-microsoft-com:vml" Requires="v">
                <p:oleObj spid="_x0000_s62546" name="Equation" r:id="rId12" imgW="127000" imgH="101600" progId="Equation.DSMT4">
                  <p:embed/>
                </p:oleObj>
              </mc:Choice>
              <mc:Fallback>
                <p:oleObj name="Equation" r:id="rId12" imgW="127000" imgH="101600"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49938" y="4584700"/>
                        <a:ext cx="247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down)">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smtClean="0"/>
              <a:t>求解软间隔问题：</a:t>
            </a:r>
            <a:endParaRPr lang="zh-CN" altLang="en-US"/>
          </a:p>
        </p:txBody>
      </p:sp>
      <p:sp>
        <p:nvSpPr>
          <p:cNvPr id="63491" name="内容占位符 2"/>
          <p:cNvSpPr>
            <a:spLocks noGrp="1"/>
          </p:cNvSpPr>
          <p:nvPr>
            <p:ph idx="1"/>
          </p:nvPr>
        </p:nvSpPr>
        <p:spPr>
          <a:xfrm>
            <a:off x="146050" y="868363"/>
            <a:ext cx="8616950" cy="4930775"/>
          </a:xfrm>
        </p:spPr>
        <p:txBody>
          <a:bodyPr/>
          <a:lstStyle/>
          <a:p>
            <a:pPr indent="-358775"/>
            <a:r>
              <a:t>构造</a:t>
            </a:r>
            <a:r>
              <a:rPr lang="en-US" altLang="zh-CN"/>
              <a:t>Lagrange </a:t>
            </a:r>
            <a:r>
              <a:t>函数</a:t>
            </a:r>
          </a:p>
        </p:txBody>
      </p:sp>
      <p:graphicFrame>
        <p:nvGraphicFramePr>
          <p:cNvPr id="63492" name="对象 3"/>
          <p:cNvGraphicFramePr>
            <a:graphicFrameLocks noChangeAspect="1"/>
          </p:cNvGraphicFramePr>
          <p:nvPr/>
        </p:nvGraphicFramePr>
        <p:xfrm>
          <a:off x="293688" y="1301750"/>
          <a:ext cx="8328025" cy="1243013"/>
        </p:xfrm>
        <a:graphic>
          <a:graphicData uri="http://schemas.openxmlformats.org/presentationml/2006/ole">
            <mc:AlternateContent xmlns:mc="http://schemas.openxmlformats.org/markup-compatibility/2006">
              <mc:Choice xmlns:v="urn:schemas-microsoft-com:vml" Requires="v">
                <p:oleObj spid="_x0000_s63496" name="Equation" r:id="rId1" imgW="4419600" imgH="660400" progId="Equation.DSMT4">
                  <p:embed/>
                </p:oleObj>
              </mc:Choice>
              <mc:Fallback>
                <p:oleObj name="Equation" r:id="rId1" imgW="4419600" imgH="6604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301750"/>
                        <a:ext cx="832802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347663" y="2568575"/>
          <a:ext cx="6835775" cy="3833813"/>
        </p:xfrm>
        <a:graphic>
          <a:graphicData uri="http://schemas.openxmlformats.org/presentationml/2006/ole">
            <mc:AlternateContent xmlns:mc="http://schemas.openxmlformats.org/markup-compatibility/2006">
              <mc:Choice xmlns:v="urn:schemas-microsoft-com:vml" Requires="v">
                <p:oleObj spid="_x0000_s63497" name="Equation" r:id="rId3" imgW="2400300" imgH="1346200" progId="Equation.DSMT4">
                  <p:embed/>
                </p:oleObj>
              </mc:Choice>
              <mc:Fallback>
                <p:oleObj name="Equation" r:id="rId3" imgW="2400300" imgH="13462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3" y="2568575"/>
                        <a:ext cx="6835775"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2863"/>
            <a:ext cx="7886700" cy="777875"/>
          </a:xfrm>
        </p:spPr>
        <p:txBody>
          <a:bodyPr/>
          <a:lstStyle/>
          <a:p>
            <a:pPr eaLnBrk="1" fontAlgn="auto" hangingPunct="1">
              <a:spcAft>
                <a:spcPts val="0"/>
              </a:spcAft>
              <a:defRPr/>
            </a:pPr>
            <a:r>
              <a:rPr lang="zh-CN" altLang="en-US" dirty="0"/>
              <a:t>软</a:t>
            </a:r>
            <a:r>
              <a:rPr lang="zh-CN" altLang="en-US" dirty="0" smtClean="0"/>
              <a:t>间隔</a:t>
            </a:r>
            <a:r>
              <a:rPr lang="zh-CN" altLang="en-US" dirty="0"/>
              <a:t>支持向量机</a:t>
            </a:r>
            <a:endParaRPr lang="zh-CN" altLang="en-US" dirty="0"/>
          </a:p>
        </p:txBody>
      </p:sp>
      <p:sp>
        <p:nvSpPr>
          <p:cNvPr id="64515" name="内容占位符 3"/>
          <p:cNvSpPr txBox="1"/>
          <p:nvPr/>
        </p:nvSpPr>
        <p:spPr bwMode="auto">
          <a:xfrm>
            <a:off x="854075" y="1646238"/>
            <a:ext cx="13541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rgbClr val="16754D"/>
              </a:buClr>
              <a:buSzPct val="100000"/>
              <a:buFont typeface="Wingdings" panose="05000000000000000000" pitchFamily="2" charset="2"/>
              <a:buNone/>
            </a:pPr>
            <a:r>
              <a:rPr lang="zh-CN" altLang="en-US" sz="2200">
                <a:solidFill>
                  <a:srgbClr val="000000"/>
                </a:solidFill>
                <a:latin typeface="Verdana" panose="020B0604030504040204" pitchFamily="34" charset="0"/>
                <a:ea typeface="幼圆" panose="02010509060101010101" pitchFamily="49" charset="-122"/>
              </a:rPr>
              <a:t>原始问题</a:t>
            </a:r>
            <a:endParaRPr lang="zh-CN" altLang="en-US" sz="2200">
              <a:solidFill>
                <a:srgbClr val="000000"/>
              </a:solidFill>
              <a:latin typeface="Verdana" panose="020B0604030504040204" pitchFamily="34" charset="0"/>
              <a:ea typeface="幼圆" panose="02010509060101010101" pitchFamily="49" charset="-122"/>
            </a:endParaRPr>
          </a:p>
        </p:txBody>
      </p:sp>
      <p:sp>
        <p:nvSpPr>
          <p:cNvPr id="11" name="内容占位符 3"/>
          <p:cNvSpPr txBox="1"/>
          <p:nvPr/>
        </p:nvSpPr>
        <p:spPr bwMode="auto">
          <a:xfrm>
            <a:off x="854075" y="3382963"/>
            <a:ext cx="13541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rgbClr val="16754D"/>
              </a:buClr>
              <a:buSzPct val="100000"/>
              <a:buFont typeface="Wingdings" panose="05000000000000000000" pitchFamily="2" charset="2"/>
              <a:buNone/>
            </a:pPr>
            <a:r>
              <a:rPr lang="zh-CN" altLang="en-US" sz="2200">
                <a:solidFill>
                  <a:srgbClr val="000000"/>
                </a:solidFill>
                <a:latin typeface="Verdana" panose="020B0604030504040204" pitchFamily="34" charset="0"/>
                <a:ea typeface="幼圆" panose="02010509060101010101" pitchFamily="49" charset="-122"/>
              </a:rPr>
              <a:t>对偶问题</a:t>
            </a:r>
            <a:endParaRPr lang="zh-CN" altLang="en-US" sz="2200">
              <a:solidFill>
                <a:srgbClr val="000000"/>
              </a:solidFill>
              <a:latin typeface="Verdana" panose="020B0604030504040204" pitchFamily="34" charset="0"/>
              <a:ea typeface="幼圆" panose="02010509060101010101" pitchFamily="49" charset="-122"/>
            </a:endParaRPr>
          </a:p>
        </p:txBody>
      </p:sp>
      <p:sp>
        <p:nvSpPr>
          <p:cNvPr id="13" name="矩形 12"/>
          <p:cNvSpPr/>
          <p:nvPr/>
        </p:nvSpPr>
        <p:spPr>
          <a:xfrm>
            <a:off x="854075" y="5462588"/>
            <a:ext cx="7327900" cy="83185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400" dirty="0">
                <a:solidFill>
                  <a:prstClr val="black"/>
                </a:solidFill>
              </a:rPr>
              <a:t>根据</a:t>
            </a:r>
            <a:r>
              <a:rPr lang="en-US" altLang="zh-CN" sz="2400" dirty="0">
                <a:solidFill>
                  <a:prstClr val="black"/>
                </a:solidFill>
              </a:rPr>
              <a:t>KKT</a:t>
            </a:r>
            <a:r>
              <a:rPr lang="zh-CN" altLang="en-US" sz="2400" dirty="0">
                <a:solidFill>
                  <a:prstClr val="black"/>
                </a:solidFill>
              </a:rPr>
              <a:t>条件可推得最终模型仅与支持向量有关</a:t>
            </a:r>
            <a:r>
              <a:rPr lang="en-US" altLang="zh-CN" sz="2400" dirty="0">
                <a:solidFill>
                  <a:prstClr val="black"/>
                </a:solidFill>
              </a:rPr>
              <a:t>, </a:t>
            </a:r>
            <a:r>
              <a:rPr lang="zh-CN" altLang="en-US" sz="2400" dirty="0">
                <a:solidFill>
                  <a:prstClr val="black"/>
                </a:solidFill>
              </a:rPr>
              <a:t>也即</a:t>
            </a:r>
            <a:r>
              <a:rPr lang="en-US" altLang="zh-CN" sz="2400" dirty="0">
                <a:solidFill>
                  <a:prstClr val="black"/>
                </a:solidFill>
              </a:rPr>
              <a:t>hinge</a:t>
            </a:r>
            <a:r>
              <a:rPr lang="zh-CN" altLang="en-US" sz="2400" dirty="0">
                <a:solidFill>
                  <a:prstClr val="black"/>
                </a:solidFill>
              </a:rPr>
              <a:t>损失函数依然保持了支持向量机解的</a:t>
            </a:r>
            <a:r>
              <a:rPr lang="zh-CN" altLang="en-US" sz="2400" dirty="0">
                <a:solidFill>
                  <a:srgbClr val="16754D"/>
                </a:solidFill>
              </a:rPr>
              <a:t>稀疏性</a:t>
            </a:r>
            <a:r>
              <a:rPr lang="en-US" altLang="zh-CN" sz="2400" dirty="0">
                <a:solidFill>
                  <a:prstClr val="black"/>
                </a:solidFill>
              </a:rPr>
              <a:t>.</a:t>
            </a:r>
            <a:endParaRPr lang="zh-CN" altLang="en-US" sz="2200" dirty="0">
              <a:solidFill>
                <a:prstClr val="black"/>
              </a:solidFill>
            </a:endParaRPr>
          </a:p>
        </p:txBody>
      </p:sp>
      <p:graphicFrame>
        <p:nvGraphicFramePr>
          <p:cNvPr id="64518" name="对象 3"/>
          <p:cNvGraphicFramePr>
            <a:graphicFrameLocks noChangeAspect="1"/>
          </p:cNvGraphicFramePr>
          <p:nvPr/>
        </p:nvGraphicFramePr>
        <p:xfrm>
          <a:off x="2374900" y="1354138"/>
          <a:ext cx="5311775" cy="876300"/>
        </p:xfrm>
        <a:graphic>
          <a:graphicData uri="http://schemas.openxmlformats.org/presentationml/2006/ole">
            <mc:AlternateContent xmlns:mc="http://schemas.openxmlformats.org/markup-compatibility/2006">
              <mc:Choice xmlns:v="urn:schemas-microsoft-com:vml" Requires="v">
                <p:oleObj spid="_x0000_s64523" name="Equation" r:id="rId1" imgW="2616200" imgH="431800" progId="Equation.DSMT4">
                  <p:embed/>
                </p:oleObj>
              </mc:Choice>
              <mc:Fallback>
                <p:oleObj name="Equation" r:id="rId1" imgW="2616200" imgH="4318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1354138"/>
                        <a:ext cx="53117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9" name="对象 5"/>
          <p:cNvGraphicFramePr>
            <a:graphicFrameLocks noChangeAspect="1"/>
          </p:cNvGraphicFramePr>
          <p:nvPr/>
        </p:nvGraphicFramePr>
        <p:xfrm>
          <a:off x="2349500" y="2409825"/>
          <a:ext cx="4645025" cy="2847975"/>
        </p:xfrm>
        <a:graphic>
          <a:graphicData uri="http://schemas.openxmlformats.org/presentationml/2006/ole">
            <mc:AlternateContent xmlns:mc="http://schemas.openxmlformats.org/markup-compatibility/2006">
              <mc:Choice xmlns:v="urn:schemas-microsoft-com:vml" Requires="v">
                <p:oleObj spid="_x0000_s64524" name="Equation" r:id="rId3" imgW="2235200" imgH="1371600" progId="Equation.DSMT4">
                  <p:embed/>
                </p:oleObj>
              </mc:Choice>
              <mc:Fallback>
                <p:oleObj name="Equation" r:id="rId3" imgW="2235200" imgH="13716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409825"/>
                        <a:ext cx="46450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a:t>软间隔支持向量</a:t>
            </a:r>
            <a:r>
              <a:rPr lang="zh-CN" altLang="en-US" smtClean="0"/>
              <a:t>机</a:t>
            </a:r>
            <a:r>
              <a:rPr lang="en-US" altLang="zh-CN" smtClean="0">
                <a:solidFill>
                  <a:srgbClr val="FF0000"/>
                </a:solidFill>
              </a:rPr>
              <a:t>KKT</a:t>
            </a:r>
            <a:r>
              <a:rPr lang="zh-CN" altLang="en-US" smtClean="0"/>
              <a:t>条件</a:t>
            </a:r>
            <a:endParaRPr lang="zh-CN" altLang="en-US"/>
          </a:p>
        </p:txBody>
      </p:sp>
      <p:graphicFrame>
        <p:nvGraphicFramePr>
          <p:cNvPr id="65539" name="对象 2"/>
          <p:cNvGraphicFramePr>
            <a:graphicFrameLocks noChangeAspect="1"/>
          </p:cNvGraphicFramePr>
          <p:nvPr/>
        </p:nvGraphicFramePr>
        <p:xfrm>
          <a:off x="0" y="927100"/>
          <a:ext cx="5810250" cy="5245100"/>
        </p:xfrm>
        <a:graphic>
          <a:graphicData uri="http://schemas.openxmlformats.org/presentationml/2006/ole">
            <mc:AlternateContent xmlns:mc="http://schemas.openxmlformats.org/markup-compatibility/2006">
              <mc:Choice xmlns:v="urn:schemas-microsoft-com:vml" Requires="v">
                <p:oleObj spid="_x0000_s65541" name="Equation" r:id="rId1" imgW="1574800" imgH="1422400" progId="Equation.DSMT4">
                  <p:embed/>
                </p:oleObj>
              </mc:Choice>
              <mc:Fallback>
                <p:oleObj name="Equation" r:id="rId1" imgW="1574800" imgH="14224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7100"/>
                        <a:ext cx="581025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5753100" y="815975"/>
            <a:ext cx="100013" cy="98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66563" name="对象 3"/>
          <p:cNvGraphicFramePr>
            <a:graphicFrameLocks noChangeAspect="1"/>
          </p:cNvGraphicFramePr>
          <p:nvPr/>
        </p:nvGraphicFramePr>
        <p:xfrm>
          <a:off x="171450" y="968375"/>
          <a:ext cx="8442325" cy="5889625"/>
        </p:xfrm>
        <a:graphic>
          <a:graphicData uri="http://schemas.openxmlformats.org/presentationml/2006/ole">
            <mc:AlternateContent xmlns:mc="http://schemas.openxmlformats.org/markup-compatibility/2006">
              <mc:Choice xmlns:v="urn:schemas-microsoft-com:vml" Requires="v">
                <p:oleObj spid="_x0000_s66583" name="Equation" r:id="rId1" imgW="5092700" imgH="3556000" progId="Equation.DSMT4">
                  <p:embed/>
                </p:oleObj>
              </mc:Choice>
              <mc:Fallback>
                <p:oleObj name="Equation" r:id="rId1" imgW="5092700" imgH="35560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968375"/>
                        <a:ext cx="8442325" cy="588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4" name="矩形 4"/>
          <p:cNvSpPr>
            <a:spLocks noChangeArrowheads="1"/>
          </p:cNvSpPr>
          <p:nvPr/>
        </p:nvSpPr>
        <p:spPr bwMode="auto">
          <a:xfrm>
            <a:off x="244475" y="96838"/>
            <a:ext cx="4770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a:solidFill>
                  <a:srgbClr val="0000FF"/>
                </a:solidFill>
              </a:rPr>
              <a:t>KKT</a:t>
            </a:r>
            <a:r>
              <a:rPr lang="zh-CN" altLang="en-US" sz="4000">
                <a:solidFill>
                  <a:srgbClr val="0000FF"/>
                </a:solidFill>
              </a:rPr>
              <a:t>条件背后的结论</a:t>
            </a:r>
            <a:endParaRPr lang="zh-CN" altLang="en-US" sz="4000">
              <a:solidFill>
                <a:srgbClr val="0000FF"/>
              </a:solidFill>
            </a:endParaRPr>
          </a:p>
        </p:txBody>
      </p:sp>
      <p:grpSp>
        <p:nvGrpSpPr>
          <p:cNvPr id="20" name="组合 19"/>
          <p:cNvGrpSpPr/>
          <p:nvPr/>
        </p:nvGrpSpPr>
        <p:grpSpPr bwMode="auto">
          <a:xfrm>
            <a:off x="5267325" y="28575"/>
            <a:ext cx="3700463" cy="3144838"/>
            <a:chOff x="5267325" y="28287"/>
            <a:chExt cx="3700464" cy="3145736"/>
          </a:xfrm>
        </p:grpSpPr>
        <p:sp>
          <p:nvSpPr>
            <p:cNvPr id="66572" name="TextBox 14"/>
            <p:cNvSpPr txBox="1">
              <a:spLocks noChangeArrowheads="1"/>
            </p:cNvSpPr>
            <p:nvPr/>
          </p:nvSpPr>
          <p:spPr bwMode="auto">
            <a:xfrm>
              <a:off x="7280030" y="2558565"/>
              <a:ext cx="720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                     </a:t>
              </a:r>
              <a:endParaRPr lang="zh-CN" altLang="en-US"/>
            </a:p>
          </p:txBody>
        </p:sp>
        <p:grpSp>
          <p:nvGrpSpPr>
            <p:cNvPr id="66573" name="组合 18"/>
            <p:cNvGrpSpPr/>
            <p:nvPr/>
          </p:nvGrpSpPr>
          <p:grpSpPr bwMode="auto">
            <a:xfrm>
              <a:off x="5267325" y="28287"/>
              <a:ext cx="3700464" cy="3145736"/>
              <a:chOff x="5293701" y="28287"/>
              <a:chExt cx="3700464" cy="3145736"/>
            </a:xfrm>
          </p:grpSpPr>
          <p:cxnSp>
            <p:nvCxnSpPr>
              <p:cNvPr id="10" name="直接连接符 9"/>
              <p:cNvCxnSpPr/>
              <p:nvPr/>
            </p:nvCxnSpPr>
            <p:spPr>
              <a:xfrm flipV="1">
                <a:off x="5539764" y="2540429"/>
                <a:ext cx="3111501" cy="17468"/>
              </a:xfrm>
              <a:prstGeom prst="line">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828689" y="360170"/>
                <a:ext cx="0" cy="281385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828689" y="869902"/>
                <a:ext cx="1689100" cy="1687995"/>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577" name="TextBox 15"/>
              <p:cNvSpPr txBox="1">
                <a:spLocks noChangeArrowheads="1"/>
              </p:cNvSpPr>
              <p:nvPr/>
            </p:nvSpPr>
            <p:spPr bwMode="auto">
              <a:xfrm>
                <a:off x="5539154" y="734238"/>
                <a:ext cx="720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                     </a:t>
                </a:r>
                <a:endParaRPr lang="zh-CN" altLang="en-US"/>
              </a:p>
            </p:txBody>
          </p:sp>
          <p:graphicFrame>
            <p:nvGraphicFramePr>
              <p:cNvPr id="66578" name="对象 16"/>
              <p:cNvGraphicFramePr>
                <a:graphicFrameLocks noChangeAspect="1"/>
              </p:cNvGraphicFramePr>
              <p:nvPr/>
            </p:nvGraphicFramePr>
            <p:xfrm>
              <a:off x="8432190" y="2397736"/>
              <a:ext cx="561975" cy="776287"/>
            </p:xfrm>
            <a:graphic>
              <a:graphicData uri="http://schemas.openxmlformats.org/presentationml/2006/ole">
                <mc:AlternateContent xmlns:mc="http://schemas.openxmlformats.org/markup-compatibility/2006">
                  <mc:Choice xmlns:v="urn:schemas-microsoft-com:vml" Requires="v">
                    <p:oleObj spid="_x0000_s66584" name="Equation" r:id="rId3" imgW="165100" imgH="228600" progId="Equation.DSMT4">
                      <p:embed/>
                    </p:oleObj>
                  </mc:Choice>
                  <mc:Fallback>
                    <p:oleObj name="Equation" r:id="rId3" imgW="165100" imgH="228600" progId="Equation.DSMT4">
                      <p:embed/>
                      <p:pic>
                        <p:nvPicPr>
                          <p:cNvPr id="0"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190" y="2397736"/>
                            <a:ext cx="5619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9" name="对象 17"/>
              <p:cNvGraphicFramePr>
                <a:graphicFrameLocks noChangeAspect="1"/>
              </p:cNvGraphicFramePr>
              <p:nvPr/>
            </p:nvGraphicFramePr>
            <p:xfrm>
              <a:off x="5293701" y="28287"/>
              <a:ext cx="561975" cy="776287"/>
            </p:xfrm>
            <a:graphic>
              <a:graphicData uri="http://schemas.openxmlformats.org/presentationml/2006/ole">
                <mc:AlternateContent xmlns:mc="http://schemas.openxmlformats.org/markup-compatibility/2006">
                  <mc:Choice xmlns:v="urn:schemas-microsoft-com:vml" Requires="v">
                    <p:oleObj spid="_x0000_s66585" name="Equation" r:id="rId5" imgW="165100" imgH="228600" progId="Equation.DSMT4">
                      <p:embed/>
                    </p:oleObj>
                  </mc:Choice>
                  <mc:Fallback>
                    <p:oleObj name="Equation" r:id="rId5" imgW="165100" imgH="228600" progId="Equation.DSMT4">
                      <p:embed/>
                      <p:pic>
                        <p:nvPicPr>
                          <p:cNvPr id="0" name="对象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3701" y="28287"/>
                            <a:ext cx="5619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2" name="椭圆 21"/>
          <p:cNvSpPr/>
          <p:nvPr/>
        </p:nvSpPr>
        <p:spPr>
          <a:xfrm>
            <a:off x="6427788" y="1501775"/>
            <a:ext cx="98425" cy="1000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7400925" y="2478088"/>
            <a:ext cx="98425" cy="98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 name="直接箭头连接符 2"/>
          <p:cNvCxnSpPr/>
          <p:nvPr/>
        </p:nvCxnSpPr>
        <p:spPr>
          <a:xfrm flipH="1">
            <a:off x="5873750" y="450850"/>
            <a:ext cx="1019175"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a:spLocks noChangeArrowheads="1"/>
          </p:cNvSpPr>
          <p:nvPr/>
        </p:nvSpPr>
        <p:spPr bwMode="auto">
          <a:xfrm>
            <a:off x="6989763" y="255588"/>
            <a:ext cx="1354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分类</a:t>
            </a:r>
            <a:r>
              <a:rPr lang="zh-CN" altLang="en-US">
                <a:solidFill>
                  <a:srgbClr val="FF0000"/>
                </a:solidFill>
              </a:rPr>
              <a:t>正确</a:t>
            </a:r>
            <a:endParaRPr lang="zh-CN" altLang="en-US">
              <a:solidFill>
                <a:srgbClr val="FF0000"/>
              </a:solidFill>
            </a:endParaRPr>
          </a:p>
        </p:txBody>
      </p:sp>
      <p:cxnSp>
        <p:nvCxnSpPr>
          <p:cNvPr id="19" name="直接箭头连接符 18"/>
          <p:cNvCxnSpPr/>
          <p:nvPr/>
        </p:nvCxnSpPr>
        <p:spPr>
          <a:xfrm flipH="1">
            <a:off x="6518275" y="1095375"/>
            <a:ext cx="1019175"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7634288" y="900113"/>
            <a:ext cx="1354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rPr>
              <a:t>支持</a:t>
            </a:r>
            <a:r>
              <a:rPr lang="zh-CN" altLang="en-US">
                <a:solidFill>
                  <a:srgbClr val="FF0000"/>
                </a:solidFill>
              </a:rPr>
              <a:t>向量</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4"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506" y="61368"/>
            <a:ext cx="5780971" cy="830997"/>
          </a:xfrm>
          <a:prstGeom prst="rect">
            <a:avLst/>
          </a:prstGeom>
          <a:noFill/>
        </p:spPr>
        <p:txBody>
          <a:bodyPr wrap="square" rtlCol="0">
            <a:spAutoFit/>
          </a:bodyPr>
          <a:lstStyle/>
          <a:p>
            <a:r>
              <a:rPr lang="en-US" altLang="zh-CN" sz="4800" smtClean="0">
                <a:solidFill>
                  <a:srgbClr val="0000FF"/>
                </a:solidFill>
              </a:rPr>
              <a:t>C-SVC </a:t>
            </a:r>
            <a:r>
              <a:rPr lang="zh-CN" altLang="en-US" sz="4800" smtClean="0">
                <a:solidFill>
                  <a:srgbClr val="0000FF"/>
                </a:solidFill>
              </a:rPr>
              <a:t>机的变形</a:t>
            </a:r>
            <a:endParaRPr lang="zh-CN" altLang="en-US" sz="4800">
              <a:solidFill>
                <a:srgbClr val="0000FF"/>
              </a:solidFill>
            </a:endParaRPr>
          </a:p>
        </p:txBody>
      </p:sp>
      <p:graphicFrame>
        <p:nvGraphicFramePr>
          <p:cNvPr id="4" name="对象 3"/>
          <p:cNvGraphicFramePr>
            <a:graphicFrameLocks noChangeAspect="1"/>
          </p:cNvGraphicFramePr>
          <p:nvPr/>
        </p:nvGraphicFramePr>
        <p:xfrm>
          <a:off x="250463" y="1253912"/>
          <a:ext cx="8947150" cy="3176588"/>
        </p:xfrm>
        <a:graphic>
          <a:graphicData uri="http://schemas.openxmlformats.org/presentationml/2006/ole">
            <mc:AlternateContent xmlns:mc="http://schemas.openxmlformats.org/markup-compatibility/2006">
              <mc:Choice xmlns:v="urn:schemas-microsoft-com:vml" Requires="v">
                <p:oleObj spid="_x0000_s96260" name="Equation" r:id="rId1" imgW="96012000" imgH="34137600" progId="Equation.DSMT4">
                  <p:embed/>
                </p:oleObj>
              </mc:Choice>
              <mc:Fallback>
                <p:oleObj name="Equation" r:id="rId1" imgW="96012000" imgH="34137600" progId="Equation.DSMT4">
                  <p:embed/>
                  <p:pic>
                    <p:nvPicPr>
                      <p:cNvPr id="0" name="图片 96259"/>
                      <p:cNvPicPr>
                        <a:picLocks noChangeAspect="1" noChangeArrowheads="1"/>
                      </p:cNvPicPr>
                      <p:nvPr/>
                    </p:nvPicPr>
                    <p:blipFill>
                      <a:blip r:embed="rId2"/>
                      <a:srcRect/>
                      <a:stretch>
                        <a:fillRect/>
                      </a:stretch>
                    </p:blipFill>
                    <p:spPr bwMode="auto">
                      <a:xfrm>
                        <a:off x="250463" y="1253912"/>
                        <a:ext cx="8947150"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468313" y="1655763"/>
            <a:ext cx="8153400" cy="4392612"/>
          </a:xfrm>
        </p:spPr>
        <p:txBody>
          <a:bodyPr/>
          <a:lstStyle/>
          <a:p>
            <a:pPr eaLnBrk="1" hangingPunct="1">
              <a:lnSpc>
                <a:spcPct val="90000"/>
              </a:lnSpc>
            </a:pPr>
            <a:r>
              <a:rPr lang="zh-CN" altLang="en-US" sz="2400" dirty="0" smtClean="0">
                <a:latin typeface="华文楷体" panose="02010600040101010101" pitchFamily="2" charset="-122"/>
                <a:ea typeface="华文楷体" panose="02010600040101010101" pitchFamily="2" charset="-122"/>
              </a:rPr>
              <a:t>由于</a:t>
            </a:r>
            <a:r>
              <a:rPr lang="en-US" altLang="zh-CN" sz="2400" dirty="0" smtClean="0">
                <a:latin typeface="华文楷体" panose="02010600040101010101" pitchFamily="2" charset="-122"/>
                <a:ea typeface="华文楷体" panose="02010600040101010101" pitchFamily="2" charset="-122"/>
                <a:cs typeface="Times New Roman" panose="02020603050405020304" charset="0"/>
              </a:rPr>
              <a:t>SVM </a:t>
            </a:r>
            <a:r>
              <a:rPr lang="zh-CN" altLang="en-US" sz="2400" dirty="0" smtClean="0">
                <a:latin typeface="华文楷体" panose="02010600040101010101" pitchFamily="2" charset="-122"/>
                <a:ea typeface="华文楷体" panose="02010600040101010101" pitchFamily="2" charset="-122"/>
              </a:rPr>
              <a:t>的求解最后</a:t>
            </a:r>
            <a:r>
              <a:rPr lang="zh-CN" altLang="en-US" sz="2400" dirty="0" smtClean="0">
                <a:solidFill>
                  <a:srgbClr val="FF0000"/>
                </a:solidFill>
                <a:latin typeface="华文楷体" panose="02010600040101010101" pitchFamily="2" charset="-122"/>
                <a:ea typeface="华文楷体" panose="02010600040101010101" pitchFamily="2" charset="-122"/>
              </a:rPr>
              <a:t>转化成二次规划</a:t>
            </a:r>
            <a:r>
              <a:rPr lang="zh-CN" altLang="en-US" sz="2400" dirty="0" smtClean="0">
                <a:latin typeface="华文楷体" panose="02010600040101010101" pitchFamily="2" charset="-122"/>
                <a:ea typeface="华文楷体" panose="02010600040101010101" pitchFamily="2" charset="-122"/>
              </a:rPr>
              <a:t>问题的求解，因此</a:t>
            </a:r>
            <a:r>
              <a:rPr lang="en-US" altLang="zh-CN" sz="2400" dirty="0" smtClean="0">
                <a:latin typeface="华文楷体" panose="02010600040101010101" pitchFamily="2" charset="-122"/>
                <a:ea typeface="华文楷体" panose="02010600040101010101" pitchFamily="2" charset="-122"/>
              </a:rPr>
              <a:t>SVM </a:t>
            </a:r>
            <a:r>
              <a:rPr lang="zh-CN" altLang="en-US" sz="2400" dirty="0" smtClean="0">
                <a:latin typeface="华文楷体" panose="02010600040101010101" pitchFamily="2" charset="-122"/>
                <a:ea typeface="华文楷体" panose="02010600040101010101" pitchFamily="2" charset="-122"/>
              </a:rPr>
              <a:t>的解是</a:t>
            </a:r>
            <a:r>
              <a:rPr lang="zh-CN" altLang="en-US" sz="2400" dirty="0" smtClean="0">
                <a:solidFill>
                  <a:srgbClr val="FF0000"/>
                </a:solidFill>
                <a:latin typeface="华文楷体" panose="02010600040101010101" pitchFamily="2" charset="-122"/>
                <a:ea typeface="华文楷体" panose="02010600040101010101" pitchFamily="2" charset="-122"/>
              </a:rPr>
              <a:t>全局唯一的最优解</a:t>
            </a:r>
            <a:endParaRPr lang="zh-CN" altLang="en-US" sz="2400" dirty="0" smtClean="0">
              <a:solidFill>
                <a:srgbClr val="FF0000"/>
              </a:solidFill>
              <a:latin typeface="华文楷体" panose="02010600040101010101" pitchFamily="2" charset="-122"/>
              <a:ea typeface="华文楷体" panose="02010600040101010101" pitchFamily="2" charset="-122"/>
            </a:endParaRPr>
          </a:p>
          <a:p>
            <a:pPr marL="0" indent="0" eaLnBrk="1" hangingPunct="1">
              <a:lnSpc>
                <a:spcPct val="90000"/>
              </a:lnSpc>
              <a:buNone/>
            </a:pPr>
            <a:endParaRPr lang="zh-CN" altLang="en-US" sz="2400" dirty="0" smtClean="0">
              <a:latin typeface="华文楷体" panose="02010600040101010101" pitchFamily="2" charset="-122"/>
              <a:ea typeface="华文楷体" panose="02010600040101010101" pitchFamily="2" charset="-122"/>
            </a:endParaRPr>
          </a:p>
          <a:p>
            <a:pPr eaLnBrk="1" hangingPunct="1">
              <a:lnSpc>
                <a:spcPct val="90000"/>
              </a:lnSpc>
            </a:pPr>
            <a:r>
              <a:rPr lang="en-US" altLang="zh-CN" sz="2400" dirty="0" smtClean="0">
                <a:latin typeface="华文楷体" panose="02010600040101010101" pitchFamily="2" charset="-122"/>
                <a:ea typeface="华文楷体" panose="02010600040101010101" pitchFamily="2" charset="-122"/>
              </a:rPr>
              <a:t>SVM</a:t>
            </a:r>
            <a:r>
              <a:rPr lang="zh-CN" altLang="en-US" sz="2400" dirty="0" smtClean="0">
                <a:latin typeface="华文楷体" panose="02010600040101010101" pitchFamily="2" charset="-122"/>
                <a:ea typeface="华文楷体" panose="02010600040101010101" pitchFamily="2" charset="-122"/>
              </a:rPr>
              <a:t>在解决</a:t>
            </a:r>
            <a:r>
              <a:rPr lang="zh-CN" altLang="en-US" sz="2400" dirty="0" smtClean="0">
                <a:solidFill>
                  <a:srgbClr val="FF0000"/>
                </a:solidFill>
                <a:latin typeface="华文楷体" panose="02010600040101010101" pitchFamily="2" charset="-122"/>
                <a:ea typeface="华文楷体" panose="02010600040101010101" pitchFamily="2" charset="-122"/>
              </a:rPr>
              <a:t>小样本、非线性及高维模式识别</a:t>
            </a:r>
            <a:r>
              <a:rPr lang="zh-CN" altLang="en-US" sz="2400" dirty="0" smtClean="0">
                <a:latin typeface="华文楷体" panose="02010600040101010101" pitchFamily="2" charset="-122"/>
                <a:ea typeface="华文楷体" panose="02010600040101010101" pitchFamily="2" charset="-122"/>
              </a:rPr>
              <a:t>问题中表现出许多特有的优势，并能够推广应用到函数拟合等其他机器学习问题中</a:t>
            </a:r>
            <a:endParaRPr lang="zh-CN" altLang="en-US" sz="2400" dirty="0" smtClean="0">
              <a:latin typeface="华文楷体" panose="02010600040101010101" pitchFamily="2" charset="-122"/>
              <a:ea typeface="华文楷体" panose="02010600040101010101" pitchFamily="2" charset="-122"/>
            </a:endParaRPr>
          </a:p>
          <a:p>
            <a:pPr eaLnBrk="1" hangingPunct="1">
              <a:lnSpc>
                <a:spcPct val="90000"/>
              </a:lnSpc>
            </a:pPr>
            <a:endParaRPr lang="zh-CN" altLang="en-US" sz="2400" dirty="0" smtClean="0">
              <a:latin typeface="华文楷体" panose="02010600040101010101" pitchFamily="2" charset="-122"/>
              <a:ea typeface="华文楷体" panose="02010600040101010101" pitchFamily="2" charset="-122"/>
            </a:endParaRPr>
          </a:p>
          <a:p>
            <a:pPr eaLnBrk="1" hangingPunct="1">
              <a:lnSpc>
                <a:spcPct val="90000"/>
              </a:lnSpc>
            </a:pPr>
            <a:r>
              <a:rPr lang="en-US" altLang="zh-CN" sz="2400" dirty="0" err="1" smtClean="0">
                <a:solidFill>
                  <a:srgbClr val="000000"/>
                </a:solidFill>
                <a:latin typeface="华文楷体" panose="02010600040101010101" pitchFamily="2" charset="-122"/>
                <a:ea typeface="华文楷体" panose="02010600040101010101" pitchFamily="2" charset="-122"/>
              </a:rPr>
              <a:t>Joachims</a:t>
            </a:r>
            <a:r>
              <a:rPr lang="en-US" altLang="zh-CN" sz="2400" dirty="0" smtClean="0">
                <a:solidFill>
                  <a:srgbClr val="000000"/>
                </a:solidFill>
                <a:latin typeface="华文楷体" panose="02010600040101010101" pitchFamily="2" charset="-122"/>
                <a:ea typeface="华文楷体" panose="02010600040101010101" pitchFamily="2" charset="-122"/>
              </a:rPr>
              <a:t> </a:t>
            </a:r>
            <a:r>
              <a:rPr lang="zh-CN" altLang="en-US" sz="2400" dirty="0" smtClean="0">
                <a:solidFill>
                  <a:srgbClr val="000000"/>
                </a:solidFill>
                <a:latin typeface="华文楷体" panose="02010600040101010101" pitchFamily="2" charset="-122"/>
                <a:ea typeface="华文楷体" panose="02010600040101010101" pitchFamily="2" charset="-122"/>
              </a:rPr>
              <a:t>采用</a:t>
            </a:r>
            <a:r>
              <a:rPr lang="en-US" altLang="zh-CN" sz="2400" dirty="0" smtClean="0">
                <a:solidFill>
                  <a:srgbClr val="000000"/>
                </a:solidFill>
                <a:latin typeface="华文楷体" panose="02010600040101010101" pitchFamily="2" charset="-122"/>
                <a:ea typeface="华文楷体" panose="02010600040101010101" pitchFamily="2" charset="-122"/>
              </a:rPr>
              <a:t>SVM</a:t>
            </a:r>
            <a:r>
              <a:rPr lang="zh-CN" altLang="en-US" sz="2400" dirty="0" smtClean="0">
                <a:solidFill>
                  <a:srgbClr val="000000"/>
                </a:solidFill>
                <a:latin typeface="华文楷体" panose="02010600040101010101" pitchFamily="2" charset="-122"/>
                <a:ea typeface="华文楷体" panose="02010600040101010101" pitchFamily="2" charset="-122"/>
              </a:rPr>
              <a:t>在</a:t>
            </a:r>
            <a:r>
              <a:rPr lang="en-US" altLang="zh-CN" sz="2400" dirty="0" smtClean="0">
                <a:solidFill>
                  <a:srgbClr val="000000"/>
                </a:solidFill>
                <a:latin typeface="华文楷体" panose="02010600040101010101" pitchFamily="2" charset="-122"/>
                <a:ea typeface="华文楷体" panose="02010600040101010101" pitchFamily="2" charset="-122"/>
              </a:rPr>
              <a:t>Reuters-21578</a:t>
            </a:r>
            <a:r>
              <a:rPr lang="zh-CN" altLang="en-US" sz="2400" dirty="0" smtClean="0">
                <a:solidFill>
                  <a:srgbClr val="000000"/>
                </a:solidFill>
                <a:latin typeface="华文楷体" panose="02010600040101010101" pitchFamily="2" charset="-122"/>
                <a:ea typeface="华文楷体" panose="02010600040101010101" pitchFamily="2" charset="-122"/>
              </a:rPr>
              <a:t>来进行文本分类，并声称它比当前发表的其他方法都好。</a:t>
            </a:r>
            <a:br>
              <a:rPr lang="zh-CN" altLang="en-US" sz="2400" dirty="0" smtClean="0">
                <a:solidFill>
                  <a:srgbClr val="000000"/>
                </a:solidFill>
                <a:latin typeface="华文细黑" panose="02010600040101010101" pitchFamily="2" charset="-122"/>
                <a:ea typeface="华文细黑" panose="02010600040101010101" pitchFamily="2" charset="-122"/>
              </a:rPr>
            </a:br>
            <a:r>
              <a:rPr lang="zh-CN" altLang="en-US" sz="2400" dirty="0" smtClean="0">
                <a:latin typeface="华文细黑" panose="02010600040101010101" pitchFamily="2" charset="-122"/>
                <a:ea typeface="华文细黑" panose="02010600040101010101" pitchFamily="2" charset="-122"/>
              </a:rPr>
              <a:t> </a:t>
            </a:r>
            <a:endParaRPr lang="zh-CN" altLang="en-US" sz="2400" dirty="0" smtClean="0">
              <a:latin typeface="华文细黑" panose="02010600040101010101" pitchFamily="2" charset="-122"/>
              <a:ea typeface="华文细黑" panose="02010600040101010101" pitchFamily="2" charset="-122"/>
            </a:endParaRPr>
          </a:p>
        </p:txBody>
      </p:sp>
      <p:sp>
        <p:nvSpPr>
          <p:cNvPr id="342018" name="Rectangle 2"/>
          <p:cNvSpPr>
            <a:spLocks noGrp="1" noChangeArrowheads="1"/>
          </p:cNvSpPr>
          <p:nvPr>
            <p:ph type="title"/>
          </p:nvPr>
        </p:nvSpPr>
        <p:spPr>
          <a:xfrm>
            <a:off x="683568" y="485775"/>
            <a:ext cx="8229600" cy="1143000"/>
          </a:xfrm>
        </p:spPr>
        <p:txBody>
          <a:bodyPr/>
          <a:lstStyle/>
          <a:p>
            <a:pPr eaLnBrk="1" fontAlgn="auto" hangingPunct="1">
              <a:spcAft>
                <a:spcPts val="0"/>
              </a:spcAft>
              <a:defRPr/>
            </a:pPr>
            <a:r>
              <a:rPr lang="en-US" altLang="zh-CN" sz="3200" b="0" dirty="0" err="1" smtClean="0">
                <a:solidFill>
                  <a:srgbClr val="00B0F0"/>
                </a:solidFill>
                <a:effectLst/>
                <a:latin typeface="华文细黑" panose="02010600040101010101" pitchFamily="2" charset="-122"/>
                <a:ea typeface="华文细黑" panose="02010600040101010101" pitchFamily="2" charset="-122"/>
                <a:cs typeface="Times New Roman" panose="02020603050405020304" charset="0"/>
              </a:rPr>
              <a:t>SVM</a:t>
            </a:r>
            <a:endParaRPr lang="en-US" altLang="zh-CN" sz="3200" b="0" dirty="0" smtClean="0">
              <a:solidFill>
                <a:srgbClr val="00B0F0"/>
              </a:solidFill>
              <a:effectLst/>
              <a:latin typeface="华文细黑" panose="02010600040101010101" pitchFamily="2" charset="-122"/>
              <a:ea typeface="华文细黑" panose="0201060004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506" y="61368"/>
            <a:ext cx="7425664" cy="830997"/>
          </a:xfrm>
          <a:prstGeom prst="rect">
            <a:avLst/>
          </a:prstGeom>
          <a:noFill/>
        </p:spPr>
        <p:txBody>
          <a:bodyPr wrap="square" rtlCol="0">
            <a:spAutoFit/>
          </a:bodyPr>
          <a:lstStyle/>
          <a:p>
            <a:r>
              <a:rPr lang="en-US" altLang="zh-CN" sz="4800" smtClean="0">
                <a:solidFill>
                  <a:srgbClr val="0000FF"/>
                </a:solidFill>
              </a:rPr>
              <a:t>C-SVC </a:t>
            </a:r>
            <a:r>
              <a:rPr lang="zh-CN" altLang="en-US" sz="4800" smtClean="0">
                <a:solidFill>
                  <a:srgbClr val="0000FF"/>
                </a:solidFill>
              </a:rPr>
              <a:t>机的</a:t>
            </a:r>
            <a:r>
              <a:rPr lang="zh-CN" altLang="en-US" sz="4800" smtClean="0">
                <a:solidFill>
                  <a:srgbClr val="FF0000"/>
                </a:solidFill>
              </a:rPr>
              <a:t>等价</a:t>
            </a:r>
            <a:r>
              <a:rPr lang="zh-CN" altLang="en-US" sz="4800" smtClean="0">
                <a:solidFill>
                  <a:srgbClr val="0000FF"/>
                </a:solidFill>
              </a:rPr>
              <a:t>变形</a:t>
            </a:r>
            <a:endParaRPr lang="zh-CN" altLang="en-US" sz="4800">
              <a:solidFill>
                <a:srgbClr val="0000FF"/>
              </a:solidFill>
            </a:endParaRPr>
          </a:p>
        </p:txBody>
      </p:sp>
      <p:graphicFrame>
        <p:nvGraphicFramePr>
          <p:cNvPr id="4" name="对象 3"/>
          <p:cNvGraphicFramePr>
            <a:graphicFrameLocks noChangeAspect="1"/>
          </p:cNvGraphicFramePr>
          <p:nvPr/>
        </p:nvGraphicFramePr>
        <p:xfrm>
          <a:off x="423394" y="1118622"/>
          <a:ext cx="7299325" cy="3176588"/>
        </p:xfrm>
        <a:graphic>
          <a:graphicData uri="http://schemas.openxmlformats.org/presentationml/2006/ole">
            <mc:AlternateContent xmlns:mc="http://schemas.openxmlformats.org/markup-compatibility/2006">
              <mc:Choice xmlns:v="urn:schemas-microsoft-com:vml" Requires="v">
                <p:oleObj spid="_x0000_s97284" name="Equation" r:id="rId1" imgW="78333600" imgH="34137600" progId="Equation.DSMT4">
                  <p:embed/>
                </p:oleObj>
              </mc:Choice>
              <mc:Fallback>
                <p:oleObj name="Equation" r:id="rId1" imgW="78333600" imgH="34137600" progId="Equation.DSMT4">
                  <p:embed/>
                  <p:pic>
                    <p:nvPicPr>
                      <p:cNvPr id="0" name="图片 97283"/>
                      <p:cNvPicPr>
                        <a:picLocks noChangeAspect="1" noChangeArrowheads="1"/>
                      </p:cNvPicPr>
                      <p:nvPr/>
                    </p:nvPicPr>
                    <p:blipFill>
                      <a:blip r:embed="rId2"/>
                      <a:srcRect/>
                      <a:stretch>
                        <a:fillRect/>
                      </a:stretch>
                    </p:blipFill>
                    <p:spPr bwMode="auto">
                      <a:xfrm>
                        <a:off x="423394" y="1118622"/>
                        <a:ext cx="7299325"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直接连接符 6"/>
          <p:cNvCxnSpPr/>
          <p:nvPr/>
        </p:nvCxnSpPr>
        <p:spPr>
          <a:xfrm flipV="1">
            <a:off x="1368531" y="4031952"/>
            <a:ext cx="4500000"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22121" y="3678009"/>
            <a:ext cx="1914717" cy="707886"/>
          </a:xfrm>
          <a:prstGeom prst="rect">
            <a:avLst/>
          </a:prstGeom>
          <a:noFill/>
        </p:spPr>
        <p:txBody>
          <a:bodyPr wrap="square" rtlCol="0">
            <a:spAutoFit/>
          </a:bodyPr>
          <a:lstStyle/>
          <a:p>
            <a:r>
              <a:rPr lang="zh-CN" altLang="en-US" sz="4000" smtClean="0">
                <a:solidFill>
                  <a:srgbClr val="0000FF"/>
                </a:solidFill>
              </a:rPr>
              <a:t>多余了</a:t>
            </a:r>
            <a:r>
              <a:rPr lang="en-US" altLang="zh-CN" sz="4000" smtClean="0">
                <a:solidFill>
                  <a:srgbClr val="0000FF"/>
                </a:solidFill>
              </a:rPr>
              <a:t>!</a:t>
            </a:r>
            <a:endParaRPr lang="zh-CN" altLang="en-US" sz="4000">
              <a:solidFill>
                <a:srgbClr val="0000FF"/>
              </a:solidFill>
            </a:endParaRPr>
          </a:p>
        </p:txBody>
      </p:sp>
      <p:graphicFrame>
        <p:nvGraphicFramePr>
          <p:cNvPr id="9" name="对象 8"/>
          <p:cNvGraphicFramePr>
            <a:graphicFrameLocks noChangeAspect="1"/>
          </p:cNvGraphicFramePr>
          <p:nvPr/>
        </p:nvGraphicFramePr>
        <p:xfrm>
          <a:off x="218116" y="4441127"/>
          <a:ext cx="7815103" cy="2206561"/>
        </p:xfrm>
        <a:graphic>
          <a:graphicData uri="http://schemas.openxmlformats.org/presentationml/2006/ole">
            <mc:AlternateContent xmlns:mc="http://schemas.openxmlformats.org/markup-compatibility/2006">
              <mc:Choice xmlns:v="urn:schemas-microsoft-com:vml" Requires="v">
                <p:oleObj spid="_x0000_s97285" name="Equation" r:id="rId3" imgW="104546400" imgH="31394400" progId="Equation.DSMT4">
                  <p:embed/>
                </p:oleObj>
              </mc:Choice>
              <mc:Fallback>
                <p:oleObj name="Equation" r:id="rId3" imgW="104546400" imgH="31394400" progId="Equation.DSMT4">
                  <p:embed/>
                  <p:pic>
                    <p:nvPicPr>
                      <p:cNvPr id="0" name="图片 97284"/>
                      <p:cNvPicPr/>
                      <p:nvPr/>
                    </p:nvPicPr>
                    <p:blipFill>
                      <a:blip r:embed="rId4"/>
                      <a:stretch>
                        <a:fillRect/>
                      </a:stretch>
                    </p:blipFill>
                    <p:spPr>
                      <a:xfrm>
                        <a:off x="218116" y="4441127"/>
                        <a:ext cx="7815103" cy="2206561"/>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706587" y="1279717"/>
          <a:ext cx="5673725" cy="2900363"/>
        </p:xfrm>
        <a:graphic>
          <a:graphicData uri="http://schemas.openxmlformats.org/presentationml/2006/ole">
            <mc:AlternateContent xmlns:mc="http://schemas.openxmlformats.org/markup-compatibility/2006">
              <mc:Choice xmlns:v="urn:schemas-microsoft-com:vml" Requires="v">
                <p:oleObj spid="_x0000_s98307" name="Equation" r:id="rId1" imgW="65532000" imgH="33528000" progId="Equation.DSMT4">
                  <p:embed/>
                </p:oleObj>
              </mc:Choice>
              <mc:Fallback>
                <p:oleObj name="Equation" r:id="rId1" imgW="65532000" imgH="33528000" progId="Equation.DSMT4">
                  <p:embed/>
                  <p:pic>
                    <p:nvPicPr>
                      <p:cNvPr id="0" name="对象 5"/>
                      <p:cNvPicPr>
                        <a:picLocks noChangeAspect="1" noChangeArrowheads="1"/>
                      </p:cNvPicPr>
                      <p:nvPr/>
                    </p:nvPicPr>
                    <p:blipFill>
                      <a:blip r:embed="rId2"/>
                      <a:srcRect/>
                      <a:stretch>
                        <a:fillRect/>
                      </a:stretch>
                    </p:blipFill>
                    <p:spPr bwMode="auto">
                      <a:xfrm>
                        <a:off x="706587" y="1279717"/>
                        <a:ext cx="5673725"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7506" y="61368"/>
            <a:ext cx="6854932" cy="830997"/>
          </a:xfrm>
          <a:prstGeom prst="rect">
            <a:avLst/>
          </a:prstGeom>
          <a:noFill/>
        </p:spPr>
        <p:txBody>
          <a:bodyPr wrap="square" rtlCol="0">
            <a:spAutoFit/>
          </a:bodyPr>
          <a:lstStyle/>
          <a:p>
            <a:r>
              <a:rPr lang="en-US" altLang="zh-CN" sz="4800" smtClean="0">
                <a:solidFill>
                  <a:srgbClr val="0000FF"/>
                </a:solidFill>
              </a:rPr>
              <a:t>C-SVC </a:t>
            </a:r>
            <a:r>
              <a:rPr lang="zh-CN" altLang="en-US" sz="4800" smtClean="0">
                <a:solidFill>
                  <a:srgbClr val="0000FF"/>
                </a:solidFill>
              </a:rPr>
              <a:t>机的变形的</a:t>
            </a:r>
            <a:r>
              <a:rPr lang="zh-CN" altLang="en-US" sz="4800" smtClean="0">
                <a:solidFill>
                  <a:srgbClr val="FF0000"/>
                </a:solidFill>
              </a:rPr>
              <a:t>对偶</a:t>
            </a:r>
            <a:endParaRPr lang="zh-CN" altLang="en-US" sz="4800">
              <a:solidFill>
                <a:srgbClr val="FF0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02518" y="49096"/>
          <a:ext cx="2336863" cy="760839"/>
        </p:xfrm>
        <a:graphic>
          <a:graphicData uri="http://schemas.openxmlformats.org/presentationml/2006/ole">
            <mc:AlternateContent xmlns:mc="http://schemas.openxmlformats.org/markup-compatibility/2006">
              <mc:Choice xmlns:v="urn:schemas-microsoft-com:vml" Requires="v">
                <p:oleObj spid="_x0000_s99332" name="Equation" r:id="rId1" imgW="13106400" imgH="4267200" progId="Equation.DSMT4">
                  <p:embed/>
                </p:oleObj>
              </mc:Choice>
              <mc:Fallback>
                <p:oleObj name="Equation" r:id="rId1" imgW="13106400" imgH="4267200" progId="Equation.DSMT4">
                  <p:embed/>
                  <p:pic>
                    <p:nvPicPr>
                      <p:cNvPr id="0" name="图片 99331"/>
                      <p:cNvPicPr/>
                      <p:nvPr/>
                    </p:nvPicPr>
                    <p:blipFill>
                      <a:blip r:embed="rId2"/>
                      <a:stretch>
                        <a:fillRect/>
                      </a:stretch>
                    </p:blipFill>
                    <p:spPr>
                      <a:xfrm>
                        <a:off x="102518" y="49096"/>
                        <a:ext cx="2336863" cy="760839"/>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94216" y="1057223"/>
          <a:ext cx="8844471" cy="2741527"/>
        </p:xfrm>
        <a:graphic>
          <a:graphicData uri="http://schemas.openxmlformats.org/presentationml/2006/ole">
            <mc:AlternateContent xmlns:mc="http://schemas.openxmlformats.org/markup-compatibility/2006">
              <mc:Choice xmlns:v="urn:schemas-microsoft-com:vml" Requires="v">
                <p:oleObj spid="_x0000_s99333" name="Equation" r:id="rId3" imgW="70713600" imgH="21945600" progId="Equation.DSMT4">
                  <p:embed/>
                </p:oleObj>
              </mc:Choice>
              <mc:Fallback>
                <p:oleObj name="Equation" r:id="rId3" imgW="70713600" imgH="21945600" progId="Equation.DSMT4">
                  <p:embed/>
                  <p:pic>
                    <p:nvPicPr>
                      <p:cNvPr id="0" name="对象 3"/>
                      <p:cNvPicPr>
                        <a:picLocks noChangeAspect="1" noChangeArrowheads="1"/>
                      </p:cNvPicPr>
                      <p:nvPr/>
                    </p:nvPicPr>
                    <p:blipFill>
                      <a:blip r:embed="rId4"/>
                      <a:srcRect/>
                      <a:stretch>
                        <a:fillRect/>
                      </a:stretch>
                    </p:blipFill>
                    <p:spPr bwMode="auto">
                      <a:xfrm>
                        <a:off x="94216" y="1057223"/>
                        <a:ext cx="8844471" cy="2741527"/>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02518" y="49096"/>
          <a:ext cx="2336863" cy="760839"/>
        </p:xfrm>
        <a:graphic>
          <a:graphicData uri="http://schemas.openxmlformats.org/presentationml/2006/ole">
            <mc:AlternateContent xmlns:mc="http://schemas.openxmlformats.org/markup-compatibility/2006">
              <mc:Choice xmlns:v="urn:schemas-microsoft-com:vml" Requires="v">
                <p:oleObj spid="_x0000_s100355" name="Equation" r:id="rId1" imgW="13106400" imgH="4267200" progId="Equation.DSMT4">
                  <p:embed/>
                </p:oleObj>
              </mc:Choice>
              <mc:Fallback>
                <p:oleObj name="Equation" r:id="rId1" imgW="13106400" imgH="4267200" progId="Equation.DSMT4">
                  <p:embed/>
                  <p:pic>
                    <p:nvPicPr>
                      <p:cNvPr id="0" name="图片 100354"/>
                      <p:cNvPicPr/>
                      <p:nvPr/>
                    </p:nvPicPr>
                    <p:blipFill>
                      <a:blip r:embed="rId2"/>
                      <a:stretch>
                        <a:fillRect/>
                      </a:stretch>
                    </p:blipFill>
                    <p:spPr>
                      <a:xfrm>
                        <a:off x="102518" y="49096"/>
                        <a:ext cx="2336863" cy="760839"/>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29930" y="1047140"/>
          <a:ext cx="8515350" cy="1370012"/>
        </p:xfrm>
        <a:graphic>
          <a:graphicData uri="http://schemas.openxmlformats.org/presentationml/2006/ole">
            <mc:AlternateContent xmlns:mc="http://schemas.openxmlformats.org/markup-compatibility/2006">
              <mc:Choice xmlns:v="urn:schemas-microsoft-com:vml" Requires="v">
                <p:oleObj spid="_x0000_s100356" name="Equation" r:id="rId3" imgW="70408800" imgH="10972800" progId="Equation.DSMT4">
                  <p:embed/>
                </p:oleObj>
              </mc:Choice>
              <mc:Fallback>
                <p:oleObj name="Equation" r:id="rId3" imgW="70408800" imgH="10972800" progId="Equation.DSMT4">
                  <p:embed/>
                  <p:pic>
                    <p:nvPicPr>
                      <p:cNvPr id="0" name="图片 100355"/>
                      <p:cNvPicPr>
                        <a:picLocks noChangeAspect="1" noChangeArrowheads="1"/>
                      </p:cNvPicPr>
                      <p:nvPr/>
                    </p:nvPicPr>
                    <p:blipFill>
                      <a:blip r:embed="rId4"/>
                      <a:srcRect/>
                      <a:stretch>
                        <a:fillRect/>
                      </a:stretch>
                    </p:blipFill>
                    <p:spPr bwMode="auto">
                      <a:xfrm>
                        <a:off x="129930" y="1047140"/>
                        <a:ext cx="8515350" cy="1370012"/>
                      </a:xfrm>
                      <a:prstGeom prst="rect">
                        <a:avLst/>
                      </a:prstGeom>
                      <a:noFill/>
                      <a:ln>
                        <a:noFill/>
                      </a:ln>
                    </p:spPr>
                  </p:pic>
                </p:oleObj>
              </mc:Fallback>
            </mc:AlternateContent>
          </a:graphicData>
        </a:graphic>
      </p:graphicFrame>
      <p:graphicFrame>
        <p:nvGraphicFramePr>
          <p:cNvPr id="2" name="对象 1"/>
          <p:cNvGraphicFramePr>
            <a:graphicFrameLocks noChangeAspect="1"/>
          </p:cNvGraphicFramePr>
          <p:nvPr/>
        </p:nvGraphicFramePr>
        <p:xfrm>
          <a:off x="795459" y="2461479"/>
          <a:ext cx="7383892" cy="3235936"/>
        </p:xfrm>
        <a:graphic>
          <a:graphicData uri="http://schemas.openxmlformats.org/presentationml/2006/ole">
            <mc:AlternateContent xmlns:mc="http://schemas.openxmlformats.org/markup-compatibility/2006">
              <mc:Choice xmlns:v="urn:schemas-microsoft-com:vml" Requires="v">
                <p:oleObj spid="_x0000_s100357" name="Equation" r:id="rId5" imgW="74066400" imgH="27432000" progId="Equation.DSMT4">
                  <p:embed/>
                </p:oleObj>
              </mc:Choice>
              <mc:Fallback>
                <p:oleObj name="Equation" r:id="rId5" imgW="74066400" imgH="27432000" progId="Equation.DSMT4">
                  <p:embed/>
                  <p:pic>
                    <p:nvPicPr>
                      <p:cNvPr id="0" name="图片 100356"/>
                      <p:cNvPicPr/>
                      <p:nvPr/>
                    </p:nvPicPr>
                    <p:blipFill>
                      <a:blip r:embed="rId6"/>
                      <a:stretch>
                        <a:fillRect/>
                      </a:stretch>
                    </p:blipFill>
                    <p:spPr>
                      <a:xfrm>
                        <a:off x="795459" y="2461479"/>
                        <a:ext cx="7383892" cy="323593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103312" y="0"/>
          <a:ext cx="5868988" cy="869951"/>
        </p:xfrm>
        <a:graphic>
          <a:graphicData uri="http://schemas.openxmlformats.org/presentationml/2006/ole">
            <mc:AlternateContent xmlns:mc="http://schemas.openxmlformats.org/markup-compatibility/2006">
              <mc:Choice xmlns:v="urn:schemas-microsoft-com:vml" Requires="v">
                <p:oleObj spid="_x0000_s101380" name="Equation" r:id="rId1" imgW="32918400" imgH="4876800" progId="Equation.DSMT4">
                  <p:embed/>
                </p:oleObj>
              </mc:Choice>
              <mc:Fallback>
                <p:oleObj name="Equation" r:id="rId1" imgW="32918400" imgH="4876800" progId="Equation.DSMT4">
                  <p:embed/>
                  <p:pic>
                    <p:nvPicPr>
                      <p:cNvPr id="0" name="对象 3"/>
                      <p:cNvPicPr>
                        <a:picLocks noChangeAspect="1" noChangeArrowheads="1"/>
                      </p:cNvPicPr>
                      <p:nvPr/>
                    </p:nvPicPr>
                    <p:blipFill>
                      <a:blip r:embed="rId2"/>
                      <a:srcRect/>
                      <a:stretch>
                        <a:fillRect/>
                      </a:stretch>
                    </p:blipFill>
                    <p:spPr bwMode="auto">
                      <a:xfrm>
                        <a:off x="103312" y="0"/>
                        <a:ext cx="5868988" cy="86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954136" y="1285214"/>
          <a:ext cx="4921564" cy="4468262"/>
        </p:xfrm>
        <a:graphic>
          <a:graphicData uri="http://schemas.openxmlformats.org/presentationml/2006/ole">
            <mc:AlternateContent xmlns:mc="http://schemas.openxmlformats.org/markup-compatibility/2006">
              <mc:Choice xmlns:v="urn:schemas-microsoft-com:vml" Requires="v">
                <p:oleObj spid="_x0000_s101381" name="Equation" r:id="rId3" imgW="46329600" imgH="42062400" progId="Equation.DSMT4">
                  <p:embed/>
                </p:oleObj>
              </mc:Choice>
              <mc:Fallback>
                <p:oleObj name="Equation" r:id="rId3" imgW="46329600" imgH="42062400" progId="Equation.DSMT4">
                  <p:embed/>
                  <p:pic>
                    <p:nvPicPr>
                      <p:cNvPr id="0" name="图片 101380"/>
                      <p:cNvPicPr/>
                      <p:nvPr/>
                    </p:nvPicPr>
                    <p:blipFill>
                      <a:blip r:embed="rId4"/>
                      <a:stretch>
                        <a:fillRect/>
                      </a:stretch>
                    </p:blipFill>
                    <p:spPr>
                      <a:xfrm>
                        <a:off x="954136" y="1285214"/>
                        <a:ext cx="4921564" cy="44682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380" y="1223230"/>
            <a:ext cx="8206519" cy="276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2415" y="0"/>
          <a:ext cx="3695700" cy="869950"/>
        </p:xfrm>
        <a:graphic>
          <a:graphicData uri="http://schemas.openxmlformats.org/presentationml/2006/ole">
            <mc:AlternateContent xmlns:mc="http://schemas.openxmlformats.org/markup-compatibility/2006">
              <mc:Choice xmlns:v="urn:schemas-microsoft-com:vml" Requires="v">
                <p:oleObj spid="_x0000_s102405" name="Equation" r:id="rId2" imgW="20726400" imgH="4876800" progId="Equation.DSMT4">
                  <p:embed/>
                </p:oleObj>
              </mc:Choice>
              <mc:Fallback>
                <p:oleObj name="Equation" r:id="rId2" imgW="20726400" imgH="4876800" progId="Equation.DSMT4">
                  <p:embed/>
                  <p:pic>
                    <p:nvPicPr>
                      <p:cNvPr id="0" name="对象 2"/>
                      <p:cNvPicPr>
                        <a:picLocks noChangeAspect="1" noChangeArrowheads="1"/>
                      </p:cNvPicPr>
                      <p:nvPr/>
                    </p:nvPicPr>
                    <p:blipFill>
                      <a:blip r:embed="rId3"/>
                      <a:srcRect/>
                      <a:stretch>
                        <a:fillRect/>
                      </a:stretch>
                    </p:blipFill>
                    <p:spPr bwMode="auto">
                      <a:xfrm>
                        <a:off x="72415" y="0"/>
                        <a:ext cx="36957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a:xfrm flipH="1" flipV="1">
            <a:off x="4652963" y="1400175"/>
            <a:ext cx="0" cy="355123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4" name="直接箭头连接符 3"/>
          <p:cNvCxnSpPr/>
          <p:nvPr/>
        </p:nvCxnSpPr>
        <p:spPr>
          <a:xfrm>
            <a:off x="2033588" y="4935538"/>
            <a:ext cx="543242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aphicFrame>
        <p:nvGraphicFramePr>
          <p:cNvPr id="67588" name="Object 909"/>
          <p:cNvGraphicFramePr>
            <a:graphicFrameLocks noChangeAspect="1"/>
          </p:cNvGraphicFramePr>
          <p:nvPr/>
        </p:nvGraphicFramePr>
        <p:xfrm>
          <a:off x="4021138" y="1343025"/>
          <a:ext cx="471487" cy="338138"/>
        </p:xfrm>
        <a:graphic>
          <a:graphicData uri="http://schemas.openxmlformats.org/presentationml/2006/ole">
            <mc:AlternateContent xmlns:mc="http://schemas.openxmlformats.org/markup-compatibility/2006">
              <mc:Choice xmlns:v="urn:schemas-microsoft-com:vml" Requires="v">
                <p:oleObj spid="_x0000_s67605" name="Formula" r:id="rId1" imgW="248920" imgH="177800" progId="">
                  <p:embed/>
                </p:oleObj>
              </mc:Choice>
              <mc:Fallback>
                <p:oleObj name="Formula" r:id="rId1" imgW="248920" imgH="177800" progId="">
                  <p:embed/>
                  <p:pic>
                    <p:nvPicPr>
                      <p:cNvPr id="0" name="Object 9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138" y="1343025"/>
                        <a:ext cx="471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直接连接符 5"/>
          <p:cNvCxnSpPr/>
          <p:nvPr/>
        </p:nvCxnSpPr>
        <p:spPr>
          <a:xfrm>
            <a:off x="2327275" y="1868488"/>
            <a:ext cx="3463925" cy="306387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83263" y="4918075"/>
            <a:ext cx="1346200" cy="47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Object 911"/>
          <p:cNvGraphicFramePr>
            <a:graphicFrameLocks noChangeAspect="1"/>
          </p:cNvGraphicFramePr>
          <p:nvPr/>
        </p:nvGraphicFramePr>
        <p:xfrm>
          <a:off x="330200" y="3090863"/>
          <a:ext cx="2593975" cy="292100"/>
        </p:xfrm>
        <a:graphic>
          <a:graphicData uri="http://schemas.openxmlformats.org/presentationml/2006/ole">
            <mc:AlternateContent xmlns:mc="http://schemas.openxmlformats.org/markup-compatibility/2006">
              <mc:Choice xmlns:v="urn:schemas-microsoft-com:vml" Requires="v">
                <p:oleObj spid="_x0000_s67606" name="Formula" r:id="rId3" imgW="1574800" imgH="177800" progId="">
                  <p:embed/>
                </p:oleObj>
              </mc:Choice>
              <mc:Fallback>
                <p:oleObj name="Formula" r:id="rId3" imgW="1574800" imgH="177800" progId="">
                  <p:embed/>
                  <p:pic>
                    <p:nvPicPr>
                      <p:cNvPr id="0" name="Object 9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3090863"/>
                        <a:ext cx="25939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任意多边形 8"/>
          <p:cNvSpPr/>
          <p:nvPr/>
        </p:nvSpPr>
        <p:spPr>
          <a:xfrm>
            <a:off x="2836863" y="2892425"/>
            <a:ext cx="523875" cy="198438"/>
          </a:xfrm>
          <a:custGeom>
            <a:avLst/>
            <a:gdLst>
              <a:gd name="connsiteX0" fmla="*/ 0 w 451555"/>
              <a:gd name="connsiteY0" fmla="*/ 169333 h 171034"/>
              <a:gd name="connsiteX1" fmla="*/ 248355 w 451555"/>
              <a:gd name="connsiteY1" fmla="*/ 146755 h 171034"/>
              <a:gd name="connsiteX2" fmla="*/ 451555 w 451555"/>
              <a:gd name="connsiteY2" fmla="*/ 0 h 171034"/>
            </a:gdLst>
            <a:ahLst/>
            <a:cxnLst>
              <a:cxn ang="0">
                <a:pos x="connsiteX0" y="connsiteY0"/>
              </a:cxn>
              <a:cxn ang="0">
                <a:pos x="connsiteX1" y="connsiteY1"/>
              </a:cxn>
              <a:cxn ang="0">
                <a:pos x="connsiteX2" y="connsiteY2"/>
              </a:cxn>
            </a:cxnLst>
            <a:rect l="l" t="t" r="r" b="b"/>
            <a:pathLst>
              <a:path w="451555" h="171034">
                <a:moveTo>
                  <a:pt x="0" y="169333"/>
                </a:moveTo>
                <a:cubicBezTo>
                  <a:pt x="86548" y="172155"/>
                  <a:pt x="173096" y="174977"/>
                  <a:pt x="248355" y="146755"/>
                </a:cubicBezTo>
                <a:cubicBezTo>
                  <a:pt x="323614" y="118533"/>
                  <a:pt x="387584" y="59266"/>
                  <a:pt x="451555"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436563" y="2546350"/>
            <a:ext cx="1951037" cy="4619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fontAlgn="auto">
              <a:spcBef>
                <a:spcPts val="0"/>
              </a:spcBef>
              <a:spcAft>
                <a:spcPts val="0"/>
              </a:spcAft>
              <a:defRPr/>
            </a:pPr>
            <a:r>
              <a:rPr lang="zh-CN" altLang="en-US" sz="2400" dirty="0"/>
              <a:t>软间隔</a:t>
            </a:r>
            <a:r>
              <a:rPr lang="en-US" altLang="zh-CN" sz="2400" dirty="0"/>
              <a:t>SVM</a:t>
            </a:r>
            <a:endParaRPr lang="en-US" altLang="zh-CN" sz="2400" dirty="0"/>
          </a:p>
        </p:txBody>
      </p:sp>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5248275"/>
            <a:ext cx="85979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967413"/>
            <a:ext cx="50387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3859213" y="5781675"/>
            <a:ext cx="1328737" cy="671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标题 1"/>
          <p:cNvSpPr txBox="1"/>
          <p:nvPr/>
        </p:nvSpPr>
        <p:spPr>
          <a:xfrm>
            <a:off x="115888" y="130175"/>
            <a:ext cx="7886700" cy="777875"/>
          </a:xfrm>
          <a:prstGeom prst="rect">
            <a:avLst/>
          </a:prstGeom>
        </p:spPr>
        <p:txBody>
          <a:bodyPr/>
          <a:lstStyle>
            <a:lvl1pPr algn="l" rtl="0" eaLnBrk="0" fontAlgn="base" hangingPunct="0">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2pPr>
            <a:lvl3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3pPr>
            <a:lvl4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4pPr>
            <a:lvl5pPr algn="l" rtl="0" eaLnBrk="0" fontAlgn="base" hangingPunct="0">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5pPr>
            <a:lvl6pPr marL="4572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6pPr>
            <a:lvl7pPr marL="9144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7pPr>
            <a:lvl8pPr marL="13716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8pPr>
            <a:lvl9pPr marL="18288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9pPr>
          </a:lstStyle>
          <a:p>
            <a:pPr>
              <a:defRPr/>
            </a:pPr>
            <a:r>
              <a:rPr lang="zh-CN" altLang="en-US" smtClean="0"/>
              <a:t>软间隔支持向量机</a:t>
            </a:r>
            <a:r>
              <a:rPr lang="en-US" altLang="zh-CN" smtClean="0"/>
              <a:t>---</a:t>
            </a:r>
            <a:r>
              <a:rPr lang="zh-CN" altLang="en-US" smtClean="0"/>
              <a:t>稀疏性原因</a:t>
            </a:r>
            <a:endParaRPr lang="zh-CN" altLang="en-US"/>
          </a:p>
        </p:txBody>
      </p:sp>
      <p:cxnSp>
        <p:nvCxnSpPr>
          <p:cNvPr id="16" name="直接箭头连接符 15"/>
          <p:cNvCxnSpPr/>
          <p:nvPr/>
        </p:nvCxnSpPr>
        <p:spPr>
          <a:xfrm flipV="1">
            <a:off x="6456363" y="3287713"/>
            <a:ext cx="744537" cy="16303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7599" name="对象 16"/>
          <p:cNvGraphicFramePr>
            <a:graphicFrameLocks noChangeAspect="1"/>
          </p:cNvGraphicFramePr>
          <p:nvPr/>
        </p:nvGraphicFramePr>
        <p:xfrm>
          <a:off x="5940425" y="1776413"/>
          <a:ext cx="2922588" cy="1400175"/>
        </p:xfrm>
        <a:graphic>
          <a:graphicData uri="http://schemas.openxmlformats.org/presentationml/2006/ole">
            <mc:AlternateContent xmlns:mc="http://schemas.openxmlformats.org/markup-compatibility/2006">
              <mc:Choice xmlns:v="urn:schemas-microsoft-com:vml" Requires="v">
                <p:oleObj spid="_x0000_s67607" name="Equation" r:id="rId7" imgW="952500" imgH="457200" progId="Equation.DSMT4">
                  <p:embed/>
                </p:oleObj>
              </mc:Choice>
              <mc:Fallback>
                <p:oleObj name="Equation" r:id="rId7" imgW="952500" imgH="457200" progId="Equation.DSMT4">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1776413"/>
                        <a:ext cx="292258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600" name="对象 17"/>
          <p:cNvGraphicFramePr>
            <a:graphicFrameLocks noChangeAspect="1"/>
          </p:cNvGraphicFramePr>
          <p:nvPr/>
        </p:nvGraphicFramePr>
        <p:xfrm>
          <a:off x="5673725" y="4935538"/>
          <a:ext cx="219075" cy="336550"/>
        </p:xfrm>
        <a:graphic>
          <a:graphicData uri="http://schemas.openxmlformats.org/presentationml/2006/ole">
            <mc:AlternateContent xmlns:mc="http://schemas.openxmlformats.org/markup-compatibility/2006">
              <mc:Choice xmlns:v="urn:schemas-microsoft-com:vml" Requires="v">
                <p:oleObj spid="_x0000_s67608" name="Equation" r:id="rId9" imgW="88900" imgH="164465" progId="Equation.DSMT4">
                  <p:embed/>
                </p:oleObj>
              </mc:Choice>
              <mc:Fallback>
                <p:oleObj name="Equation" r:id="rId9" imgW="88900" imgH="164465"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3725" y="4935538"/>
                        <a:ext cx="219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100" y="1270000"/>
            <a:ext cx="79835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0550"/>
            <a:ext cx="8978900"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正则化</a:t>
            </a:r>
            <a:endParaRPr lang="zh-CN" altLang="en-US" dirty="0"/>
          </a:p>
        </p:txBody>
      </p:sp>
      <p:sp>
        <p:nvSpPr>
          <p:cNvPr id="3" name="内容占位符 2"/>
          <p:cNvSpPr>
            <a:spLocks noGrp="1"/>
          </p:cNvSpPr>
          <p:nvPr>
            <p:ph idx="1"/>
          </p:nvPr>
        </p:nvSpPr>
        <p:spPr>
          <a:xfrm>
            <a:off x="260350" y="1158875"/>
            <a:ext cx="8616950" cy="5332413"/>
          </a:xfrm>
        </p:spPr>
        <p:txBody>
          <a:bodyPr rtlCol="0">
            <a:normAutofit/>
          </a:bodyPr>
          <a:lstStyle/>
          <a:p>
            <a:pPr eaLnBrk="1" fontAlgn="auto" hangingPunct="1">
              <a:spcAft>
                <a:spcPts val="0"/>
              </a:spcAft>
              <a:defRPr/>
            </a:pPr>
            <a:r>
              <a:t>支持向量机学习模型的更一般形式</a:t>
            </a:r>
            <a:br>
              <a:rPr lang="en-US" altLang="zh-CN"/>
            </a:br>
            <a:br>
              <a:rPr lang="en-US" altLang="zh-CN"/>
            </a:br>
            <a:br>
              <a:rPr lang="en-US" altLang="zh-CN"/>
            </a:br>
            <a:br>
              <a:rPr lang="en-US" altLang="zh-CN"/>
            </a:br>
            <a:br>
              <a:rPr lang="en-US" altLang="zh-CN"/>
            </a:br>
            <a:endParaRPr lang="en-US" altLang="zh-CN"/>
          </a:p>
          <a:p>
            <a:pPr marL="0" indent="0" eaLnBrk="1" fontAlgn="auto" hangingPunct="1">
              <a:spcAft>
                <a:spcPts val="0"/>
              </a:spcAft>
              <a:buFont typeface="Wingdings" panose="05000000000000000000" pitchFamily="2" charset="2"/>
              <a:buNone/>
              <a:defRPr/>
            </a:pPr>
            <a:endParaRPr lang="en-US" altLang="zh-CN"/>
          </a:p>
          <a:p>
            <a:pPr eaLnBrk="1" fontAlgn="auto" hangingPunct="1">
              <a:spcAft>
                <a:spcPts val="0"/>
              </a:spcAft>
              <a:defRPr/>
            </a:pPr>
            <a:endParaRPr lang="en-US" altLang="zh-CN"/>
          </a:p>
          <a:p>
            <a:pPr eaLnBrk="1" fontAlgn="auto" hangingPunct="1">
              <a:spcAft>
                <a:spcPts val="0"/>
              </a:spcAft>
              <a:defRPr/>
            </a:pPr>
            <a:r>
              <a:t>通过替换上面两个部分</a:t>
            </a:r>
            <a:r>
              <a:rPr lang="en-US" altLang="zh-CN"/>
              <a:t>, </a:t>
            </a:r>
            <a:r>
              <a:t>可以得到许多其他学习模型</a:t>
            </a:r>
            <a:endParaRPr lang="en-US" altLang="zh-CN"/>
          </a:p>
          <a:p>
            <a:pPr lvl="1" eaLnBrk="1" fontAlgn="auto" hangingPunct="1">
              <a:spcAft>
                <a:spcPts val="0"/>
              </a:spcAft>
              <a:defRPr/>
            </a:pPr>
            <a:r>
              <a:rPr lang="zh-CN" altLang="en-US" dirty="0"/>
              <a:t>对数几率</a:t>
            </a:r>
            <a:r>
              <a:rPr lang="zh-CN" altLang="en-US" dirty="0" smtClean="0"/>
              <a:t>回归</a:t>
            </a:r>
            <a:r>
              <a:rPr lang="en-US" altLang="zh-CN" dirty="0" smtClean="0"/>
              <a:t>(Logistic Regression)</a:t>
            </a:r>
            <a:endParaRPr lang="en-US" altLang="zh-CN" dirty="0" smtClean="0"/>
          </a:p>
          <a:p>
            <a:pPr lvl="1" eaLnBrk="1" fontAlgn="auto" hangingPunct="1">
              <a:spcAft>
                <a:spcPts val="0"/>
              </a:spcAft>
              <a:defRPr/>
            </a:pPr>
            <a:r>
              <a:rPr lang="zh-CN" altLang="en-US" dirty="0" smtClean="0"/>
              <a:t>最小绝对收缩选择算子</a:t>
            </a:r>
            <a:r>
              <a:rPr lang="en-US" altLang="zh-CN" dirty="0" smtClean="0"/>
              <a:t>(LASSO)</a:t>
            </a:r>
            <a:endParaRPr lang="en-US" altLang="zh-CN" dirty="0" smtClean="0"/>
          </a:p>
          <a:p>
            <a:pPr lvl="1" eaLnBrk="1" fontAlgn="auto" hangingPunct="1">
              <a:spcAft>
                <a:spcPts val="0"/>
              </a:spcAft>
              <a:defRPr/>
            </a:pPr>
            <a:r>
              <a:rPr lang="en-US" altLang="zh-CN" smtClean="0"/>
              <a:t>……</a:t>
            </a:r>
            <a:endParaRPr lang="en-US" altLang="zh-CN" smtClean="0"/>
          </a:p>
          <a:p>
            <a:pPr marL="325755" lvl="1" indent="0" eaLnBrk="1" fontAlgn="auto" hangingPunct="1">
              <a:spcAft>
                <a:spcPts val="0"/>
              </a:spcAft>
              <a:buFont typeface="Wingdings" panose="05000000000000000000" pitchFamily="2" charset="2"/>
              <a:buNone/>
              <a:defRPr/>
            </a:pPr>
            <a:endParaRPr lang="en-US" altLang="zh-CN"/>
          </a:p>
        </p:txBody>
      </p:sp>
      <p:sp>
        <p:nvSpPr>
          <p:cNvPr id="7" name="矩形 6"/>
          <p:cNvSpPr/>
          <p:nvPr/>
        </p:nvSpPr>
        <p:spPr>
          <a:xfrm>
            <a:off x="2357438" y="2867025"/>
            <a:ext cx="2073275" cy="70802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000" dirty="0">
                <a:solidFill>
                  <a:srgbClr val="FF0000"/>
                </a:solidFill>
              </a:rPr>
              <a:t>结构风险</a:t>
            </a:r>
            <a:r>
              <a:rPr lang="en-US" altLang="zh-CN" sz="2000" dirty="0"/>
              <a:t>, </a:t>
            </a:r>
            <a:r>
              <a:rPr lang="zh-CN" altLang="en-US" sz="2000" dirty="0"/>
              <a:t>描述模型的某些性质</a:t>
            </a:r>
            <a:endParaRPr lang="zh-CN" altLang="en-US" sz="2000" dirty="0"/>
          </a:p>
        </p:txBody>
      </p:sp>
      <p:sp>
        <p:nvSpPr>
          <p:cNvPr id="8" name="矩形 7"/>
          <p:cNvSpPr/>
          <p:nvPr/>
        </p:nvSpPr>
        <p:spPr>
          <a:xfrm>
            <a:off x="4935538" y="2867025"/>
            <a:ext cx="2827337" cy="70802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fontAlgn="auto">
              <a:spcBef>
                <a:spcPts val="0"/>
              </a:spcBef>
              <a:spcAft>
                <a:spcPts val="0"/>
              </a:spcAft>
              <a:defRPr/>
            </a:pPr>
            <a:r>
              <a:rPr lang="zh-CN" altLang="en-US" sz="2000" dirty="0">
                <a:solidFill>
                  <a:srgbClr val="FF0000"/>
                </a:solidFill>
              </a:rPr>
              <a:t>经验风险</a:t>
            </a:r>
            <a:r>
              <a:rPr lang="en-US" altLang="zh-CN" sz="2000" dirty="0"/>
              <a:t>, </a:t>
            </a:r>
            <a:r>
              <a:rPr lang="zh-CN" altLang="en-US" sz="2000" dirty="0"/>
              <a:t>描述模型与训练数据的契合程度</a:t>
            </a:r>
            <a:endParaRPr lang="zh-CN" altLang="en-US" sz="2000" dirty="0"/>
          </a:p>
        </p:txBody>
      </p:sp>
      <p:sp>
        <p:nvSpPr>
          <p:cNvPr id="4" name="下箭头 3"/>
          <p:cNvSpPr/>
          <p:nvPr/>
        </p:nvSpPr>
        <p:spPr>
          <a:xfrm rot="10800000">
            <a:off x="3903663" y="2454275"/>
            <a:ext cx="285750" cy="231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下箭头 9"/>
          <p:cNvSpPr/>
          <p:nvPr/>
        </p:nvSpPr>
        <p:spPr>
          <a:xfrm rot="10800000">
            <a:off x="5557838" y="2454275"/>
            <a:ext cx="287337" cy="231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9640"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59138" y="1728788"/>
            <a:ext cx="315753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a:t>正则化</a:t>
            </a:r>
            <a:endParaRPr lang="zh-CN" altLang="en-US"/>
          </a:p>
        </p:txBody>
      </p:sp>
      <p:pic>
        <p:nvPicPr>
          <p:cNvPr id="7065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5213" y="963613"/>
            <a:ext cx="5951537"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94615" y="292100"/>
            <a:ext cx="7886700" cy="777875"/>
          </a:xfrm>
        </p:spPr>
        <p:txBody>
          <a:bodyPr/>
          <a:lstStyle/>
          <a:p>
            <a:pPr eaLnBrk="1" fontAlgn="auto" hangingPunct="1">
              <a:spcAft>
                <a:spcPts val="0"/>
              </a:spcAft>
              <a:defRPr/>
            </a:pPr>
            <a:r>
              <a:rPr lang="zh-CN" altLang="en-US" sz="3000" dirty="0" smtClean="0"/>
              <a:t>引子</a:t>
            </a:r>
            <a:endParaRPr lang="zh-CN" altLang="en-US" sz="3000" dirty="0" smtClean="0"/>
          </a:p>
        </p:txBody>
      </p:sp>
      <p:sp>
        <p:nvSpPr>
          <p:cNvPr id="5123" name="内容占位符 3"/>
          <p:cNvSpPr>
            <a:spLocks noGrp="1"/>
          </p:cNvSpPr>
          <p:nvPr>
            <p:ph idx="4294967295"/>
          </p:nvPr>
        </p:nvSpPr>
        <p:spPr>
          <a:xfrm>
            <a:off x="0" y="1114425"/>
            <a:ext cx="9090025" cy="450850"/>
          </a:xfrm>
        </p:spPr>
        <p:txBody>
          <a:bodyPr/>
          <a:lstStyle/>
          <a:p>
            <a:pPr marL="0" indent="0" eaLnBrk="1" hangingPunct="1">
              <a:buFont typeface="Wingdings" panose="05000000000000000000" pitchFamily="2" charset="2"/>
              <a:buNone/>
            </a:pPr>
            <a:r>
              <a:rPr sz="2400">
                <a:latin typeface="Huawei Sans" panose="020B0604020202020204" pitchFamily="34" charset="0"/>
                <a:ea typeface="方正兰亭黑简体" panose="02000000000000000000" pitchFamily="2" charset="-122"/>
                <a:cs typeface="Huawei Sans" panose="020B0604020202020204" pitchFamily="34" charset="0"/>
              </a:rPr>
              <a:t>线性模型：在样本空间中寻找一个超平面, 将不同类别的样本分开.</a:t>
            </a:r>
            <a:endParaRPr sz="2400">
              <a:latin typeface="Huawei Sans" panose="020B0604020202020204" pitchFamily="34" charset="0"/>
              <a:ea typeface="方正兰亭黑简体" panose="02000000000000000000" pitchFamily="2" charset="-122"/>
              <a:cs typeface="Huawei Sans" panose="020B0604020202020204" pitchFamily="34" charset="0"/>
            </a:endParaRPr>
          </a:p>
        </p:txBody>
      </p:sp>
      <p:cxnSp>
        <p:nvCxnSpPr>
          <p:cNvPr id="76" name="直接箭头连接符 75"/>
          <p:cNvCxnSpPr/>
          <p:nvPr/>
        </p:nvCxnSpPr>
        <p:spPr>
          <a:xfrm flipH="1" flipV="1">
            <a:off x="2921000" y="1916113"/>
            <a:ext cx="0" cy="303847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475" y="4954588"/>
            <a:ext cx="358457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5126" name="文本框 77"/>
          <p:cNvSpPr txBox="1">
            <a:spLocks noChangeArrowheads="1"/>
          </p:cNvSpPr>
          <p:nvPr/>
        </p:nvSpPr>
        <p:spPr bwMode="auto">
          <a:xfrm>
            <a:off x="2695575" y="4856163"/>
            <a:ext cx="2717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pSp>
        <p:nvGrpSpPr>
          <p:cNvPr id="5127" name="组合 78"/>
          <p:cNvGrpSpPr/>
          <p:nvPr/>
        </p:nvGrpSpPr>
        <p:grpSpPr bwMode="auto">
          <a:xfrm>
            <a:off x="4229100" y="2633663"/>
            <a:ext cx="128588"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28" name="组合 79"/>
          <p:cNvGrpSpPr/>
          <p:nvPr/>
        </p:nvGrpSpPr>
        <p:grpSpPr bwMode="auto">
          <a:xfrm>
            <a:off x="4078288" y="3417888"/>
            <a:ext cx="128587"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29" name="组合 80"/>
          <p:cNvGrpSpPr/>
          <p:nvPr/>
        </p:nvGrpSpPr>
        <p:grpSpPr bwMode="auto">
          <a:xfrm>
            <a:off x="3871913" y="3227388"/>
            <a:ext cx="128587"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30" name="组合 81"/>
          <p:cNvGrpSpPr/>
          <p:nvPr/>
        </p:nvGrpSpPr>
        <p:grpSpPr bwMode="auto">
          <a:xfrm>
            <a:off x="3443288" y="3500438"/>
            <a:ext cx="128587"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31" name="组合 82"/>
          <p:cNvGrpSpPr/>
          <p:nvPr/>
        </p:nvGrpSpPr>
        <p:grpSpPr bwMode="auto">
          <a:xfrm>
            <a:off x="3656013" y="3713163"/>
            <a:ext cx="128587"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32" name="组合 83"/>
          <p:cNvGrpSpPr/>
          <p:nvPr/>
        </p:nvGrpSpPr>
        <p:grpSpPr bwMode="auto">
          <a:xfrm>
            <a:off x="4070350" y="3705225"/>
            <a:ext cx="128588"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33" name="组合 84"/>
          <p:cNvGrpSpPr/>
          <p:nvPr/>
        </p:nvGrpSpPr>
        <p:grpSpPr bwMode="auto">
          <a:xfrm>
            <a:off x="3554413" y="2684463"/>
            <a:ext cx="127000"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050" y="4017963"/>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038" y="3878263"/>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988" y="4548188"/>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7525" y="44243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3200" y="43751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5" y="421640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963" y="42846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3550" y="37782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7125" y="4216400"/>
            <a:ext cx="127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5143" name="组合 96"/>
          <p:cNvGrpSpPr/>
          <p:nvPr/>
        </p:nvGrpSpPr>
        <p:grpSpPr bwMode="auto">
          <a:xfrm>
            <a:off x="4745038" y="2492375"/>
            <a:ext cx="127000"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44" name="组合 97"/>
          <p:cNvGrpSpPr/>
          <p:nvPr/>
        </p:nvGrpSpPr>
        <p:grpSpPr bwMode="auto">
          <a:xfrm>
            <a:off x="4476750" y="2749550"/>
            <a:ext cx="128588"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45" name="组合 98"/>
          <p:cNvGrpSpPr/>
          <p:nvPr/>
        </p:nvGrpSpPr>
        <p:grpSpPr bwMode="auto">
          <a:xfrm>
            <a:off x="3343275" y="3887788"/>
            <a:ext cx="128588"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46" name="组合 99"/>
          <p:cNvGrpSpPr/>
          <p:nvPr/>
        </p:nvGrpSpPr>
        <p:grpSpPr bwMode="auto">
          <a:xfrm>
            <a:off x="3894138" y="2906713"/>
            <a:ext cx="127000"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47" name="组合 100"/>
          <p:cNvGrpSpPr/>
          <p:nvPr/>
        </p:nvGrpSpPr>
        <p:grpSpPr bwMode="auto">
          <a:xfrm>
            <a:off x="3465513" y="3179763"/>
            <a:ext cx="128587"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8413" y="4527550"/>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413" y="3952875"/>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5" y="3565525"/>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038" y="3289300"/>
            <a:ext cx="128587"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152" name="Object 304"/>
          <p:cNvGraphicFramePr>
            <a:graphicFrameLocks noChangeAspect="1"/>
          </p:cNvGraphicFramePr>
          <p:nvPr/>
        </p:nvGraphicFramePr>
        <p:xfrm>
          <a:off x="5953125" y="5029200"/>
          <a:ext cx="263525" cy="260350"/>
        </p:xfrm>
        <a:graphic>
          <a:graphicData uri="http://schemas.openxmlformats.org/presentationml/2006/ole">
            <mc:AlternateContent xmlns:mc="http://schemas.openxmlformats.org/markup-compatibility/2006">
              <mc:Choice xmlns:v="urn:schemas-microsoft-com:vml" Requires="v">
                <p:oleObj spid="_x0000_s5181" name="Formula" r:id="rId1" imgW="137160" imgH="130810" progId="">
                  <p:embed/>
                </p:oleObj>
              </mc:Choice>
              <mc:Fallback>
                <p:oleObj name="Formula" r:id="rId1" imgW="137160" imgH="130810" progId="">
                  <p:embed/>
                  <p:pic>
                    <p:nvPicPr>
                      <p:cNvPr id="0" name="Object 3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5029200"/>
                        <a:ext cx="263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53" name="Object 305"/>
          <p:cNvGraphicFramePr>
            <a:graphicFrameLocks noChangeAspect="1"/>
          </p:cNvGraphicFramePr>
          <p:nvPr/>
        </p:nvGraphicFramePr>
        <p:xfrm>
          <a:off x="2524125" y="2159000"/>
          <a:ext cx="273050" cy="260350"/>
        </p:xfrm>
        <a:graphic>
          <a:graphicData uri="http://schemas.openxmlformats.org/presentationml/2006/ole">
            <mc:AlternateContent xmlns:mc="http://schemas.openxmlformats.org/markup-compatibility/2006">
              <mc:Choice xmlns:v="urn:schemas-microsoft-com:vml" Requires="v">
                <p:oleObj spid="_x0000_s5182" name="Formula" r:id="rId3" imgW="140970" imgH="130810" progId="">
                  <p:embed/>
                </p:oleObj>
              </mc:Choice>
              <mc:Fallback>
                <p:oleObj name="Formula" r:id="rId3" imgW="140970" imgH="130810" progId="">
                  <p:embed/>
                  <p:pic>
                    <p:nvPicPr>
                      <p:cNvPr id="0" name="Object 3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2159000"/>
                        <a:ext cx="273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4" name="直接连接符 63"/>
          <p:cNvCxnSpPr/>
          <p:nvPr/>
        </p:nvCxnSpPr>
        <p:spPr>
          <a:xfrm flipV="1">
            <a:off x="3635375" y="2411413"/>
            <a:ext cx="2317750" cy="2308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a:t>正则化</a:t>
            </a:r>
            <a:endParaRPr lang="zh-CN" altLang="en-US"/>
          </a:p>
        </p:txBody>
      </p:sp>
      <p:pic>
        <p:nvPicPr>
          <p:cNvPr id="7168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63" y="1770063"/>
            <a:ext cx="9113837"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大纲</a:t>
            </a:r>
            <a:endParaRPr lang="zh-CN" altLang="en-US" dirty="0"/>
          </a:p>
        </p:txBody>
      </p:sp>
      <p:sp>
        <p:nvSpPr>
          <p:cNvPr id="3" name="内容占位符 2"/>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rPr>
                <a:solidFill>
                  <a:schemeClr val="bg1">
                    <a:lumMod val="85000"/>
                  </a:schemeClr>
                </a:solidFill>
              </a:rPr>
              <a:t>间隔与支持向量</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对偶问题</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核函数</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软间隔与正则化</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t>支持向量回归</a:t>
            </a:r>
            <a:endParaRPr lang="en-US" altLang="zh-CN"/>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核方法</a:t>
            </a:r>
            <a:endParaRPr>
              <a:solidFill>
                <a:schemeClr val="bg1">
                  <a:lumMod val="85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2863"/>
            <a:ext cx="7886700" cy="777875"/>
          </a:xfrm>
        </p:spPr>
        <p:txBody>
          <a:bodyPr/>
          <a:lstStyle/>
          <a:p>
            <a:pPr eaLnBrk="1" fontAlgn="auto" hangingPunct="1">
              <a:spcAft>
                <a:spcPts val="0"/>
              </a:spcAft>
              <a:defRPr/>
            </a:pPr>
            <a:r>
              <a:rPr lang="zh-CN" altLang="en-US" dirty="0"/>
              <a:t>支持</a:t>
            </a:r>
            <a:r>
              <a:rPr lang="zh-CN" altLang="en-US"/>
              <a:t>向量</a:t>
            </a:r>
            <a:r>
              <a:rPr lang="zh-CN" altLang="en-US" smtClean="0"/>
              <a:t>回归</a:t>
            </a:r>
            <a:r>
              <a:rPr lang="zh-CN" altLang="en-US" smtClean="0">
                <a:solidFill>
                  <a:srgbClr val="0000FF"/>
                </a:solidFill>
              </a:rPr>
              <a:t>机</a:t>
            </a:r>
            <a:r>
              <a:rPr lang="en-US" altLang="zh-CN" smtClean="0">
                <a:solidFill>
                  <a:srgbClr val="0000FF"/>
                </a:solidFill>
              </a:rPr>
              <a:t>--SVR</a:t>
            </a:r>
            <a:endParaRPr lang="zh-CN" altLang="en-US" dirty="0">
              <a:solidFill>
                <a:srgbClr val="0000FF"/>
              </a:solidFill>
            </a:endParaRPr>
          </a:p>
        </p:txBody>
      </p:sp>
      <p:cxnSp>
        <p:nvCxnSpPr>
          <p:cNvPr id="36" name="直接箭头连接符 35"/>
          <p:cNvCxnSpPr/>
          <p:nvPr/>
        </p:nvCxnSpPr>
        <p:spPr>
          <a:xfrm flipH="1" flipV="1">
            <a:off x="2228850" y="2287588"/>
            <a:ext cx="0" cy="3255962"/>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2219325" y="5543550"/>
            <a:ext cx="390683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733" name="文本框 37"/>
          <p:cNvSpPr txBox="1">
            <a:spLocks noChangeArrowheads="1"/>
          </p:cNvSpPr>
          <p:nvPr/>
        </p:nvSpPr>
        <p:spPr bwMode="auto">
          <a:xfrm>
            <a:off x="1984375" y="5437188"/>
            <a:ext cx="3540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aphicFrame>
        <p:nvGraphicFramePr>
          <p:cNvPr id="73734" name="Object 1313"/>
          <p:cNvGraphicFramePr>
            <a:graphicFrameLocks noChangeAspect="1"/>
          </p:cNvGraphicFramePr>
          <p:nvPr/>
        </p:nvGraphicFramePr>
        <p:xfrm>
          <a:off x="5588000" y="5627688"/>
          <a:ext cx="180975" cy="274637"/>
        </p:xfrm>
        <a:graphic>
          <a:graphicData uri="http://schemas.openxmlformats.org/presentationml/2006/ole">
            <mc:AlternateContent xmlns:mc="http://schemas.openxmlformats.org/markup-compatibility/2006">
              <mc:Choice xmlns:v="urn:schemas-microsoft-com:vml" Requires="v">
                <p:oleObj spid="_x0000_s73770" name="Formula" r:id="rId1" imgW="86360" imgH="129540" progId="">
                  <p:embed/>
                </p:oleObj>
              </mc:Choice>
              <mc:Fallback>
                <p:oleObj name="Formula" r:id="rId1" imgW="86360" imgH="129540" progId="">
                  <p:embed/>
                  <p:pic>
                    <p:nvPicPr>
                      <p:cNvPr id="0" name="Object 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0" y="5627688"/>
                        <a:ext cx="180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5" name="Object 1314"/>
          <p:cNvGraphicFramePr>
            <a:graphicFrameLocks noChangeAspect="1"/>
          </p:cNvGraphicFramePr>
          <p:nvPr/>
        </p:nvGraphicFramePr>
        <p:xfrm>
          <a:off x="1939925" y="2544763"/>
          <a:ext cx="147638" cy="241300"/>
        </p:xfrm>
        <a:graphic>
          <a:graphicData uri="http://schemas.openxmlformats.org/presentationml/2006/ole">
            <mc:AlternateContent xmlns:mc="http://schemas.openxmlformats.org/markup-compatibility/2006">
              <mc:Choice xmlns:v="urn:schemas-microsoft-com:vml" Requires="v">
                <p:oleObj spid="_x0000_s73771" name="Formula" r:id="rId3" imgW="81280" imgH="130810" progId="">
                  <p:embed/>
                </p:oleObj>
              </mc:Choice>
              <mc:Fallback>
                <p:oleObj name="Formula" r:id="rId3" imgW="81280" imgH="130810" progId="">
                  <p:embed/>
                  <p:pic>
                    <p:nvPicPr>
                      <p:cNvPr id="0" name="Object 1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925" y="2544763"/>
                        <a:ext cx="1476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椭圆 40"/>
          <p:cNvSpPr>
            <a:spLocks noChangeAspect="1"/>
          </p:cNvSpPr>
          <p:nvPr/>
        </p:nvSpPr>
        <p:spPr>
          <a:xfrm>
            <a:off x="4044950" y="499427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a:spLocks noChangeAspect="1"/>
          </p:cNvSpPr>
          <p:nvPr/>
        </p:nvSpPr>
        <p:spPr>
          <a:xfrm>
            <a:off x="4314825" y="427037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任意多边形 45"/>
          <p:cNvSpPr/>
          <p:nvPr/>
        </p:nvSpPr>
        <p:spPr>
          <a:xfrm>
            <a:off x="4314825" y="2238375"/>
            <a:ext cx="239713" cy="47942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任意多边形 46"/>
          <p:cNvSpPr/>
          <p:nvPr/>
        </p:nvSpPr>
        <p:spPr>
          <a:xfrm>
            <a:off x="5738813" y="4340225"/>
            <a:ext cx="484187" cy="320675"/>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任意多边形 47"/>
          <p:cNvSpPr/>
          <p:nvPr/>
        </p:nvSpPr>
        <p:spPr>
          <a:xfrm flipV="1">
            <a:off x="5551488" y="3038475"/>
            <a:ext cx="688975" cy="304800"/>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 name="connsiteX0-37" fmla="*/ 374650 w 849817"/>
              <a:gd name="connsiteY0-38" fmla="*/ 242781 h 242793"/>
              <a:gd name="connsiteX1-39" fmla="*/ 845203 w 849817"/>
              <a:gd name="connsiteY1-40" fmla="*/ 71648 h 242793"/>
              <a:gd name="connsiteX2-41" fmla="*/ 0 w 849817"/>
              <a:gd name="connsiteY2-42" fmla="*/ 0 h 242793"/>
              <a:gd name="connsiteX0-43" fmla="*/ 1403357 w 1403357"/>
              <a:gd name="connsiteY0-44" fmla="*/ 141315 h 141366"/>
              <a:gd name="connsiteX1-45" fmla="*/ 845203 w 1403357"/>
              <a:gd name="connsiteY1-46" fmla="*/ 71648 h 141366"/>
              <a:gd name="connsiteX2-47" fmla="*/ 0 w 1403357"/>
              <a:gd name="connsiteY2-48" fmla="*/ 0 h 141366"/>
              <a:gd name="connsiteX0-49" fmla="*/ 1403357 w 1403357"/>
              <a:gd name="connsiteY0-50" fmla="*/ 141315 h 141315"/>
              <a:gd name="connsiteX1-51" fmla="*/ 845203 w 1403357"/>
              <a:gd name="connsiteY1-52" fmla="*/ 71648 h 141315"/>
              <a:gd name="connsiteX2-53" fmla="*/ 0 w 1403357"/>
              <a:gd name="connsiteY2-54" fmla="*/ 0 h 141315"/>
              <a:gd name="connsiteX0-55" fmla="*/ 1403357 w 1403357"/>
              <a:gd name="connsiteY0-56" fmla="*/ 141315 h 141315"/>
              <a:gd name="connsiteX1-57" fmla="*/ 845203 w 1403357"/>
              <a:gd name="connsiteY1-58" fmla="*/ 71648 h 141315"/>
              <a:gd name="connsiteX2-59" fmla="*/ 0 w 1403357"/>
              <a:gd name="connsiteY2-60" fmla="*/ 0 h 141315"/>
              <a:gd name="connsiteX0-61" fmla="*/ 1403357 w 1403357"/>
              <a:gd name="connsiteY0-62" fmla="*/ 141315 h 141315"/>
              <a:gd name="connsiteX1-63" fmla="*/ 845203 w 1403357"/>
              <a:gd name="connsiteY1-64" fmla="*/ 71648 h 141315"/>
              <a:gd name="connsiteX2-65" fmla="*/ 0 w 1403357"/>
              <a:gd name="connsiteY2-66" fmla="*/ 0 h 141315"/>
              <a:gd name="connsiteX0-67" fmla="*/ 1403357 w 1403357"/>
              <a:gd name="connsiteY0-68" fmla="*/ 141315 h 141315"/>
              <a:gd name="connsiteX1-69" fmla="*/ 957507 w 1403357"/>
              <a:gd name="connsiteY1-70" fmla="*/ 31062 h 141315"/>
              <a:gd name="connsiteX2-71" fmla="*/ 0 w 1403357"/>
              <a:gd name="connsiteY2-72" fmla="*/ 0 h 141315"/>
              <a:gd name="connsiteX0-73" fmla="*/ 1403357 w 1403357"/>
              <a:gd name="connsiteY0-74" fmla="*/ 141315 h 141315"/>
              <a:gd name="connsiteX1-75" fmla="*/ 957507 w 1403357"/>
              <a:gd name="connsiteY1-76" fmla="*/ 31062 h 141315"/>
              <a:gd name="connsiteX2-77" fmla="*/ 0 w 1403357"/>
              <a:gd name="connsiteY2-78" fmla="*/ 0 h 141315"/>
              <a:gd name="connsiteX0-79" fmla="*/ 1403357 w 1403357"/>
              <a:gd name="connsiteY0-80" fmla="*/ 141542 h 141542"/>
              <a:gd name="connsiteX1-81" fmla="*/ 957507 w 1403357"/>
              <a:gd name="connsiteY1-82" fmla="*/ 31289 h 141542"/>
              <a:gd name="connsiteX2-83" fmla="*/ 0 w 1403357"/>
              <a:gd name="connsiteY2-84" fmla="*/ 227 h 141542"/>
              <a:gd name="connsiteX0-85" fmla="*/ 1160780 w 1160780"/>
              <a:gd name="connsiteY0-86" fmla="*/ 166259 h 166259"/>
              <a:gd name="connsiteX1-87" fmla="*/ 714930 w 1160780"/>
              <a:gd name="connsiteY1-88" fmla="*/ 56006 h 166259"/>
              <a:gd name="connsiteX2-89" fmla="*/ 0 w 1160780"/>
              <a:gd name="connsiteY2-90" fmla="*/ 142 h 166259"/>
              <a:gd name="connsiteX0-91" fmla="*/ 1160780 w 1160780"/>
              <a:gd name="connsiteY0-92" fmla="*/ 166519 h 166519"/>
              <a:gd name="connsiteX1-93" fmla="*/ 759852 w 1160780"/>
              <a:gd name="connsiteY1-94" fmla="*/ 13425 h 166519"/>
              <a:gd name="connsiteX2-95" fmla="*/ 0 w 1160780"/>
              <a:gd name="connsiteY2-96" fmla="*/ 402 h 166519"/>
              <a:gd name="connsiteX0-97" fmla="*/ 1160780 w 1160780"/>
              <a:gd name="connsiteY0-98" fmla="*/ 166519 h 166519"/>
              <a:gd name="connsiteX1-99" fmla="*/ 759852 w 1160780"/>
              <a:gd name="connsiteY1-100" fmla="*/ 13425 h 166519"/>
              <a:gd name="connsiteX2-101" fmla="*/ 0 w 1160780"/>
              <a:gd name="connsiteY2-102" fmla="*/ 402 h 166519"/>
              <a:gd name="connsiteX0-103" fmla="*/ 1160780 w 1160780"/>
              <a:gd name="connsiteY0-104" fmla="*/ 166755 h 166755"/>
              <a:gd name="connsiteX1-105" fmla="*/ 759852 w 1160780"/>
              <a:gd name="connsiteY1-106" fmla="*/ 13661 h 166755"/>
              <a:gd name="connsiteX2-107" fmla="*/ 0 w 1160780"/>
              <a:gd name="connsiteY2-108" fmla="*/ 638 h 166755"/>
              <a:gd name="connsiteX0-109" fmla="*/ 1160780 w 1160780"/>
              <a:gd name="connsiteY0-110" fmla="*/ 166755 h 166755"/>
              <a:gd name="connsiteX1-111" fmla="*/ 696962 w 1160780"/>
              <a:gd name="connsiteY1-112" fmla="*/ 13661 h 166755"/>
              <a:gd name="connsiteX2-113" fmla="*/ 0 w 1160780"/>
              <a:gd name="connsiteY2-114" fmla="*/ 638 h 166755"/>
            </a:gdLst>
            <a:ahLst/>
            <a:cxnLst>
              <a:cxn ang="0">
                <a:pos x="connsiteX0-1" y="connsiteY0-2"/>
              </a:cxn>
              <a:cxn ang="0">
                <a:pos x="connsiteX1-3" y="connsiteY1-4"/>
              </a:cxn>
              <a:cxn ang="0">
                <a:pos x="connsiteX2-5" y="connsiteY2-6"/>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9" name="直接连接符 48"/>
          <p:cNvCxnSpPr/>
          <p:nvPr/>
        </p:nvCxnSpPr>
        <p:spPr>
          <a:xfrm rot="19928571">
            <a:off x="2509838" y="4054475"/>
            <a:ext cx="3209925" cy="111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2085975" y="3230563"/>
            <a:ext cx="3219450" cy="12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3016250" y="4895850"/>
            <a:ext cx="3219450" cy="12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2852738" y="4084638"/>
            <a:ext cx="138112"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椭圆 52"/>
          <p:cNvSpPr>
            <a:spLocks noChangeAspect="1"/>
          </p:cNvSpPr>
          <p:nvPr/>
        </p:nvSpPr>
        <p:spPr>
          <a:xfrm>
            <a:off x="3333750" y="343217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a:spLocks noChangeAspect="1"/>
          </p:cNvSpPr>
          <p:nvPr/>
        </p:nvSpPr>
        <p:spPr>
          <a:xfrm>
            <a:off x="4032250" y="3443288"/>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椭圆 54"/>
          <p:cNvSpPr>
            <a:spLocks noChangeAspect="1"/>
          </p:cNvSpPr>
          <p:nvPr/>
        </p:nvSpPr>
        <p:spPr>
          <a:xfrm>
            <a:off x="3243263" y="4270375"/>
            <a:ext cx="138112"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椭圆 55"/>
          <p:cNvSpPr>
            <a:spLocks noChangeAspect="1"/>
          </p:cNvSpPr>
          <p:nvPr/>
        </p:nvSpPr>
        <p:spPr>
          <a:xfrm>
            <a:off x="3638550" y="4097338"/>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椭圆 56"/>
          <p:cNvSpPr>
            <a:spLocks noChangeAspect="1"/>
          </p:cNvSpPr>
          <p:nvPr/>
        </p:nvSpPr>
        <p:spPr>
          <a:xfrm>
            <a:off x="4384675" y="3878263"/>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椭圆 57"/>
          <p:cNvSpPr>
            <a:spLocks noChangeAspect="1"/>
          </p:cNvSpPr>
          <p:nvPr/>
        </p:nvSpPr>
        <p:spPr>
          <a:xfrm>
            <a:off x="3568700" y="376872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椭圆 58"/>
          <p:cNvSpPr>
            <a:spLocks noChangeAspect="1"/>
          </p:cNvSpPr>
          <p:nvPr/>
        </p:nvSpPr>
        <p:spPr>
          <a:xfrm>
            <a:off x="4625975" y="332581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椭圆 59"/>
          <p:cNvSpPr>
            <a:spLocks noChangeAspect="1"/>
          </p:cNvSpPr>
          <p:nvPr/>
        </p:nvSpPr>
        <p:spPr>
          <a:xfrm>
            <a:off x="2933700" y="488791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椭圆 60"/>
          <p:cNvSpPr>
            <a:spLocks noChangeAspect="1"/>
          </p:cNvSpPr>
          <p:nvPr/>
        </p:nvSpPr>
        <p:spPr>
          <a:xfrm>
            <a:off x="3798888" y="457676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a:spLocks noChangeAspect="1"/>
          </p:cNvSpPr>
          <p:nvPr/>
        </p:nvSpPr>
        <p:spPr>
          <a:xfrm>
            <a:off x="5051425" y="2882900"/>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椭圆 62"/>
          <p:cNvSpPr>
            <a:spLocks noChangeAspect="1"/>
          </p:cNvSpPr>
          <p:nvPr/>
        </p:nvSpPr>
        <p:spPr>
          <a:xfrm>
            <a:off x="4838700" y="4119563"/>
            <a:ext cx="138113"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椭圆 63"/>
          <p:cNvSpPr>
            <a:spLocks noChangeAspect="1"/>
          </p:cNvSpPr>
          <p:nvPr/>
        </p:nvSpPr>
        <p:spPr>
          <a:xfrm>
            <a:off x="5313363" y="376872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椭圆 64"/>
          <p:cNvSpPr>
            <a:spLocks noChangeAspect="1"/>
          </p:cNvSpPr>
          <p:nvPr/>
        </p:nvSpPr>
        <p:spPr>
          <a:xfrm>
            <a:off x="4625975" y="3595688"/>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内容占位符 3"/>
          <p:cNvSpPr txBox="1"/>
          <p:nvPr/>
        </p:nvSpPr>
        <p:spPr bwMode="auto">
          <a:xfrm>
            <a:off x="1531938" y="4618038"/>
            <a:ext cx="10287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间隔带</a:t>
            </a:r>
            <a:endParaRPr lang="zh-CN" altLang="en-US" sz="2200">
              <a:latin typeface="Verdana" panose="020B0604030504040204" pitchFamily="34" charset="0"/>
              <a:ea typeface="幼圆" panose="02010509060101010101" pitchFamily="49" charset="-122"/>
            </a:endParaRPr>
          </a:p>
        </p:txBody>
      </p:sp>
      <p:graphicFrame>
        <p:nvGraphicFramePr>
          <p:cNvPr id="68" name="Object 1319"/>
          <p:cNvGraphicFramePr>
            <a:graphicFrameLocks noChangeAspect="1"/>
          </p:cNvGraphicFramePr>
          <p:nvPr/>
        </p:nvGraphicFramePr>
        <p:xfrm>
          <a:off x="1241425" y="4699000"/>
          <a:ext cx="290513" cy="323850"/>
        </p:xfrm>
        <a:graphic>
          <a:graphicData uri="http://schemas.openxmlformats.org/presentationml/2006/ole">
            <mc:AlternateContent xmlns:mc="http://schemas.openxmlformats.org/markup-compatibility/2006">
              <mc:Choice xmlns:v="urn:schemas-microsoft-com:vml" Requires="v">
                <p:oleObj spid="_x0000_s73772" name="Formula" r:id="rId5" imgW="138430" imgH="153670" progId="">
                  <p:embed/>
                </p:oleObj>
              </mc:Choice>
              <mc:Fallback>
                <p:oleObj name="Formula" r:id="rId5" imgW="138430" imgH="153670" progId="">
                  <p:embed/>
                  <p:pic>
                    <p:nvPicPr>
                      <p:cNvPr id="0" name="Object 13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425" y="4699000"/>
                        <a:ext cx="290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5619814" y="2474913"/>
          <a:ext cx="3367088" cy="407987"/>
        </p:xfrm>
        <a:graphic>
          <a:graphicData uri="http://schemas.openxmlformats.org/presentationml/2006/ole">
            <mc:AlternateContent xmlns:mc="http://schemas.openxmlformats.org/markup-compatibility/2006">
              <mc:Choice xmlns:v="urn:schemas-microsoft-com:vml" Requires="v">
                <p:oleObj spid="_x0000_s73773" name="Equation" r:id="rId7" imgW="1676400" imgH="203200" progId="Equation.DSMT4">
                  <p:embed/>
                </p:oleObj>
              </mc:Choice>
              <mc:Fallback>
                <p:oleObj name="Equation" r:id="rId7" imgW="1676400" imgH="203200" progId="Equation.DSMT4">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814" y="2474913"/>
                        <a:ext cx="33670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914775" y="1824038"/>
          <a:ext cx="1504950" cy="357187"/>
        </p:xfrm>
        <a:graphic>
          <a:graphicData uri="http://schemas.openxmlformats.org/presentationml/2006/ole">
            <mc:AlternateContent xmlns:mc="http://schemas.openxmlformats.org/markup-compatibility/2006">
              <mc:Choice xmlns:v="urn:schemas-microsoft-com:vml" Requires="v">
                <p:oleObj spid="_x0000_s73774" name="Equation" r:id="rId9" imgW="748665" imgH="177800" progId="Equation.DSMT4">
                  <p:embed/>
                </p:oleObj>
              </mc:Choice>
              <mc:Fallback>
                <p:oleObj name="Equation" r:id="rId9" imgW="748665" imgH="177800"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775" y="1824038"/>
                        <a:ext cx="15049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6126163" y="4714875"/>
          <a:ext cx="1684337" cy="355600"/>
        </p:xfrm>
        <a:graphic>
          <a:graphicData uri="http://schemas.openxmlformats.org/presentationml/2006/ole">
            <mc:AlternateContent xmlns:mc="http://schemas.openxmlformats.org/markup-compatibility/2006">
              <mc:Choice xmlns:v="urn:schemas-microsoft-com:vml" Requires="v">
                <p:oleObj spid="_x0000_s73775" name="Equation" r:id="rId11" imgW="837565" imgH="177800" progId="Equation.DSMT4">
                  <p:embed/>
                </p:oleObj>
              </mc:Choice>
              <mc:Fallback>
                <p:oleObj name="Equation" r:id="rId11" imgW="837565" imgH="177800" progId="Equation.DSMT4">
                  <p:embed/>
                  <p:pic>
                    <p:nvPicPr>
                      <p:cNvPr id="0"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6163" y="4714875"/>
                        <a:ext cx="168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63" name="TextBox 5"/>
          <p:cNvSpPr txBox="1">
            <a:spLocks noChangeArrowheads="1"/>
          </p:cNvSpPr>
          <p:nvPr/>
        </p:nvSpPr>
        <p:spPr bwMode="auto">
          <a:xfrm>
            <a:off x="134938" y="987425"/>
            <a:ext cx="8610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对于有限个样本组成的训练集来说，一定</a:t>
            </a:r>
            <a:r>
              <a:rPr lang="zh-CN" altLang="en-US">
                <a:solidFill>
                  <a:srgbClr val="0000FF"/>
                </a:solidFill>
              </a:rPr>
              <a:t>存在</a:t>
            </a:r>
            <a:r>
              <a:rPr lang="zh-CN" altLang="en-US"/>
              <a:t>一个</a:t>
            </a:r>
            <a:r>
              <a:rPr lang="zh-CN" altLang="en-US">
                <a:solidFill>
                  <a:srgbClr val="0000FF"/>
                </a:solidFill>
              </a:rPr>
              <a:t>带状区域</a:t>
            </a:r>
            <a:r>
              <a:rPr lang="zh-CN" altLang="en-US"/>
              <a:t>包含所有的样本点。并且这样的带状区域有无穷多个，</a:t>
            </a:r>
            <a:r>
              <a:rPr lang="zh-CN" altLang="en-US">
                <a:solidFill>
                  <a:srgbClr val="FF0000"/>
                </a:solidFill>
              </a:rPr>
              <a:t>宽度</a:t>
            </a:r>
            <a:r>
              <a:rPr lang="zh-CN" altLang="en-US">
                <a:solidFill>
                  <a:srgbClr val="0000FF"/>
                </a:solidFill>
              </a:rPr>
              <a:t>最小</a:t>
            </a:r>
            <a:r>
              <a:rPr lang="zh-CN" altLang="en-US"/>
              <a:t>的带状区域才是我们关心的。</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down)">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支持向量</a:t>
            </a:r>
            <a:r>
              <a:rPr lang="zh-CN" altLang="en-US" dirty="0" smtClean="0"/>
              <a:t>回归</a:t>
            </a:r>
            <a:endParaRPr lang="zh-CN" altLang="en-US" dirty="0"/>
          </a:p>
        </p:txBody>
      </p:sp>
      <p:sp>
        <p:nvSpPr>
          <p:cNvPr id="74755" name="内容占位符 2"/>
          <p:cNvSpPr>
            <a:spLocks noGrp="1"/>
          </p:cNvSpPr>
          <p:nvPr>
            <p:ph idx="1"/>
          </p:nvPr>
        </p:nvSpPr>
        <p:spPr>
          <a:xfrm>
            <a:off x="215900" y="977900"/>
            <a:ext cx="8616950" cy="1059555"/>
          </a:xfrm>
        </p:spPr>
        <p:txBody>
          <a:bodyPr/>
          <a:lstStyle/>
          <a:p>
            <a:pPr marL="0" indent="0" eaLnBrk="1" hangingPunct="1">
              <a:buFont typeface="Wingdings" panose="05000000000000000000" pitchFamily="2" charset="2"/>
              <a:buNone/>
            </a:pPr>
            <a:r>
              <a:t>当带状区域很大，所得的回归模型不精确，此时允许模型输出和实际输出间存在    的</a:t>
            </a:r>
            <a:r>
              <a:rPr>
                <a:solidFill>
                  <a:srgbClr val="FF0000"/>
                </a:solidFill>
              </a:rPr>
              <a:t>偏差</a:t>
            </a:r>
            <a:r>
              <a:rPr lang="en-US" altLang="zh-CN"/>
              <a:t>.</a:t>
            </a:r>
            <a:endParaRPr lang="en-US" altLang="zh-CN"/>
          </a:p>
        </p:txBody>
      </p:sp>
      <p:cxnSp>
        <p:nvCxnSpPr>
          <p:cNvPr id="36" name="直接箭头连接符 35"/>
          <p:cNvCxnSpPr/>
          <p:nvPr/>
        </p:nvCxnSpPr>
        <p:spPr>
          <a:xfrm flipH="1" flipV="1">
            <a:off x="2228850" y="2287588"/>
            <a:ext cx="0" cy="3255962"/>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2219325" y="5543550"/>
            <a:ext cx="390683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4758" name="文本框 37"/>
          <p:cNvSpPr txBox="1">
            <a:spLocks noChangeArrowheads="1"/>
          </p:cNvSpPr>
          <p:nvPr/>
        </p:nvSpPr>
        <p:spPr bwMode="auto">
          <a:xfrm>
            <a:off x="1984375" y="5437188"/>
            <a:ext cx="3540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aphicFrame>
        <p:nvGraphicFramePr>
          <p:cNvPr id="74759" name="Object 1313"/>
          <p:cNvGraphicFramePr>
            <a:graphicFrameLocks noChangeAspect="1"/>
          </p:cNvGraphicFramePr>
          <p:nvPr/>
        </p:nvGraphicFramePr>
        <p:xfrm>
          <a:off x="5588000" y="5627688"/>
          <a:ext cx="180975" cy="274637"/>
        </p:xfrm>
        <a:graphic>
          <a:graphicData uri="http://schemas.openxmlformats.org/presentationml/2006/ole">
            <mc:AlternateContent xmlns:mc="http://schemas.openxmlformats.org/markup-compatibility/2006">
              <mc:Choice xmlns:v="urn:schemas-microsoft-com:vml" Requires="v">
                <p:oleObj spid="_x0000_s74798" name="Formula" r:id="rId1" imgW="86360" imgH="129540" progId="">
                  <p:embed/>
                </p:oleObj>
              </mc:Choice>
              <mc:Fallback>
                <p:oleObj name="Formula" r:id="rId1" imgW="86360" imgH="129540" progId="">
                  <p:embed/>
                  <p:pic>
                    <p:nvPicPr>
                      <p:cNvPr id="0" name="Object 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0" y="5627688"/>
                        <a:ext cx="180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0" name="Object 1314"/>
          <p:cNvGraphicFramePr>
            <a:graphicFrameLocks noChangeAspect="1"/>
          </p:cNvGraphicFramePr>
          <p:nvPr/>
        </p:nvGraphicFramePr>
        <p:xfrm>
          <a:off x="1939925" y="2544763"/>
          <a:ext cx="147638" cy="241300"/>
        </p:xfrm>
        <a:graphic>
          <a:graphicData uri="http://schemas.openxmlformats.org/presentationml/2006/ole">
            <mc:AlternateContent xmlns:mc="http://schemas.openxmlformats.org/markup-compatibility/2006">
              <mc:Choice xmlns:v="urn:schemas-microsoft-com:vml" Requires="v">
                <p:oleObj spid="_x0000_s74799" name="Formula" r:id="rId3" imgW="81280" imgH="130810" progId="">
                  <p:embed/>
                </p:oleObj>
              </mc:Choice>
              <mc:Fallback>
                <p:oleObj name="Formula" r:id="rId3" imgW="81280" imgH="130810" progId="">
                  <p:embed/>
                  <p:pic>
                    <p:nvPicPr>
                      <p:cNvPr id="0" name="Object 1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925" y="2544763"/>
                        <a:ext cx="1476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椭圆 40"/>
          <p:cNvSpPr>
            <a:spLocks noChangeAspect="1"/>
          </p:cNvSpPr>
          <p:nvPr/>
        </p:nvSpPr>
        <p:spPr>
          <a:xfrm>
            <a:off x="3708400" y="486092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a:spLocks noChangeAspect="1"/>
          </p:cNvSpPr>
          <p:nvPr/>
        </p:nvSpPr>
        <p:spPr>
          <a:xfrm>
            <a:off x="4314825" y="427037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任意多边形 45"/>
          <p:cNvSpPr/>
          <p:nvPr/>
        </p:nvSpPr>
        <p:spPr>
          <a:xfrm>
            <a:off x="4699000" y="2816225"/>
            <a:ext cx="239713" cy="47942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任意多边形 46"/>
          <p:cNvSpPr/>
          <p:nvPr/>
        </p:nvSpPr>
        <p:spPr>
          <a:xfrm>
            <a:off x="5051425" y="3833813"/>
            <a:ext cx="484188" cy="320675"/>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任意多边形 47"/>
          <p:cNvSpPr/>
          <p:nvPr/>
        </p:nvSpPr>
        <p:spPr>
          <a:xfrm flipV="1">
            <a:off x="5551488" y="3038475"/>
            <a:ext cx="688975" cy="304800"/>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 name="connsiteX0-37" fmla="*/ 374650 w 849817"/>
              <a:gd name="connsiteY0-38" fmla="*/ 242781 h 242793"/>
              <a:gd name="connsiteX1-39" fmla="*/ 845203 w 849817"/>
              <a:gd name="connsiteY1-40" fmla="*/ 71648 h 242793"/>
              <a:gd name="connsiteX2-41" fmla="*/ 0 w 849817"/>
              <a:gd name="connsiteY2-42" fmla="*/ 0 h 242793"/>
              <a:gd name="connsiteX0-43" fmla="*/ 1403357 w 1403357"/>
              <a:gd name="connsiteY0-44" fmla="*/ 141315 h 141366"/>
              <a:gd name="connsiteX1-45" fmla="*/ 845203 w 1403357"/>
              <a:gd name="connsiteY1-46" fmla="*/ 71648 h 141366"/>
              <a:gd name="connsiteX2-47" fmla="*/ 0 w 1403357"/>
              <a:gd name="connsiteY2-48" fmla="*/ 0 h 141366"/>
              <a:gd name="connsiteX0-49" fmla="*/ 1403357 w 1403357"/>
              <a:gd name="connsiteY0-50" fmla="*/ 141315 h 141315"/>
              <a:gd name="connsiteX1-51" fmla="*/ 845203 w 1403357"/>
              <a:gd name="connsiteY1-52" fmla="*/ 71648 h 141315"/>
              <a:gd name="connsiteX2-53" fmla="*/ 0 w 1403357"/>
              <a:gd name="connsiteY2-54" fmla="*/ 0 h 141315"/>
              <a:gd name="connsiteX0-55" fmla="*/ 1403357 w 1403357"/>
              <a:gd name="connsiteY0-56" fmla="*/ 141315 h 141315"/>
              <a:gd name="connsiteX1-57" fmla="*/ 845203 w 1403357"/>
              <a:gd name="connsiteY1-58" fmla="*/ 71648 h 141315"/>
              <a:gd name="connsiteX2-59" fmla="*/ 0 w 1403357"/>
              <a:gd name="connsiteY2-60" fmla="*/ 0 h 141315"/>
              <a:gd name="connsiteX0-61" fmla="*/ 1403357 w 1403357"/>
              <a:gd name="connsiteY0-62" fmla="*/ 141315 h 141315"/>
              <a:gd name="connsiteX1-63" fmla="*/ 845203 w 1403357"/>
              <a:gd name="connsiteY1-64" fmla="*/ 71648 h 141315"/>
              <a:gd name="connsiteX2-65" fmla="*/ 0 w 1403357"/>
              <a:gd name="connsiteY2-66" fmla="*/ 0 h 141315"/>
              <a:gd name="connsiteX0-67" fmla="*/ 1403357 w 1403357"/>
              <a:gd name="connsiteY0-68" fmla="*/ 141315 h 141315"/>
              <a:gd name="connsiteX1-69" fmla="*/ 957507 w 1403357"/>
              <a:gd name="connsiteY1-70" fmla="*/ 31062 h 141315"/>
              <a:gd name="connsiteX2-71" fmla="*/ 0 w 1403357"/>
              <a:gd name="connsiteY2-72" fmla="*/ 0 h 141315"/>
              <a:gd name="connsiteX0-73" fmla="*/ 1403357 w 1403357"/>
              <a:gd name="connsiteY0-74" fmla="*/ 141315 h 141315"/>
              <a:gd name="connsiteX1-75" fmla="*/ 957507 w 1403357"/>
              <a:gd name="connsiteY1-76" fmla="*/ 31062 h 141315"/>
              <a:gd name="connsiteX2-77" fmla="*/ 0 w 1403357"/>
              <a:gd name="connsiteY2-78" fmla="*/ 0 h 141315"/>
              <a:gd name="connsiteX0-79" fmla="*/ 1403357 w 1403357"/>
              <a:gd name="connsiteY0-80" fmla="*/ 141542 h 141542"/>
              <a:gd name="connsiteX1-81" fmla="*/ 957507 w 1403357"/>
              <a:gd name="connsiteY1-82" fmla="*/ 31289 h 141542"/>
              <a:gd name="connsiteX2-83" fmla="*/ 0 w 1403357"/>
              <a:gd name="connsiteY2-84" fmla="*/ 227 h 141542"/>
              <a:gd name="connsiteX0-85" fmla="*/ 1160780 w 1160780"/>
              <a:gd name="connsiteY0-86" fmla="*/ 166259 h 166259"/>
              <a:gd name="connsiteX1-87" fmla="*/ 714930 w 1160780"/>
              <a:gd name="connsiteY1-88" fmla="*/ 56006 h 166259"/>
              <a:gd name="connsiteX2-89" fmla="*/ 0 w 1160780"/>
              <a:gd name="connsiteY2-90" fmla="*/ 142 h 166259"/>
              <a:gd name="connsiteX0-91" fmla="*/ 1160780 w 1160780"/>
              <a:gd name="connsiteY0-92" fmla="*/ 166519 h 166519"/>
              <a:gd name="connsiteX1-93" fmla="*/ 759852 w 1160780"/>
              <a:gd name="connsiteY1-94" fmla="*/ 13425 h 166519"/>
              <a:gd name="connsiteX2-95" fmla="*/ 0 w 1160780"/>
              <a:gd name="connsiteY2-96" fmla="*/ 402 h 166519"/>
              <a:gd name="connsiteX0-97" fmla="*/ 1160780 w 1160780"/>
              <a:gd name="connsiteY0-98" fmla="*/ 166519 h 166519"/>
              <a:gd name="connsiteX1-99" fmla="*/ 759852 w 1160780"/>
              <a:gd name="connsiteY1-100" fmla="*/ 13425 h 166519"/>
              <a:gd name="connsiteX2-101" fmla="*/ 0 w 1160780"/>
              <a:gd name="connsiteY2-102" fmla="*/ 402 h 166519"/>
              <a:gd name="connsiteX0-103" fmla="*/ 1160780 w 1160780"/>
              <a:gd name="connsiteY0-104" fmla="*/ 166755 h 166755"/>
              <a:gd name="connsiteX1-105" fmla="*/ 759852 w 1160780"/>
              <a:gd name="connsiteY1-106" fmla="*/ 13661 h 166755"/>
              <a:gd name="connsiteX2-107" fmla="*/ 0 w 1160780"/>
              <a:gd name="connsiteY2-108" fmla="*/ 638 h 166755"/>
              <a:gd name="connsiteX0-109" fmla="*/ 1160780 w 1160780"/>
              <a:gd name="connsiteY0-110" fmla="*/ 166755 h 166755"/>
              <a:gd name="connsiteX1-111" fmla="*/ 696962 w 1160780"/>
              <a:gd name="connsiteY1-112" fmla="*/ 13661 h 166755"/>
              <a:gd name="connsiteX2-113" fmla="*/ 0 w 1160780"/>
              <a:gd name="connsiteY2-114" fmla="*/ 638 h 166755"/>
            </a:gdLst>
            <a:ahLst/>
            <a:cxnLst>
              <a:cxn ang="0">
                <a:pos x="connsiteX0-1" y="connsiteY0-2"/>
              </a:cxn>
              <a:cxn ang="0">
                <a:pos x="connsiteX1-3" y="connsiteY1-4"/>
              </a:cxn>
              <a:cxn ang="0">
                <a:pos x="connsiteX2-5" y="connsiteY2-6"/>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9" name="直接连接符 48"/>
          <p:cNvCxnSpPr/>
          <p:nvPr/>
        </p:nvCxnSpPr>
        <p:spPr>
          <a:xfrm rot="19928571">
            <a:off x="2509838" y="4054475"/>
            <a:ext cx="3209925" cy="111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2500313" y="3797300"/>
            <a:ext cx="3219450" cy="12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2500313" y="4314825"/>
            <a:ext cx="3219450" cy="127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2852738" y="4084638"/>
            <a:ext cx="138112"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椭圆 52"/>
          <p:cNvSpPr>
            <a:spLocks noChangeAspect="1"/>
          </p:cNvSpPr>
          <p:nvPr/>
        </p:nvSpPr>
        <p:spPr>
          <a:xfrm>
            <a:off x="3333750" y="343217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a:spLocks noChangeAspect="1"/>
          </p:cNvSpPr>
          <p:nvPr/>
        </p:nvSpPr>
        <p:spPr>
          <a:xfrm>
            <a:off x="4032250" y="3443288"/>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椭圆 54"/>
          <p:cNvSpPr>
            <a:spLocks noChangeAspect="1"/>
          </p:cNvSpPr>
          <p:nvPr/>
        </p:nvSpPr>
        <p:spPr>
          <a:xfrm>
            <a:off x="3243263" y="4270375"/>
            <a:ext cx="138112"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椭圆 55"/>
          <p:cNvSpPr>
            <a:spLocks noChangeAspect="1"/>
          </p:cNvSpPr>
          <p:nvPr/>
        </p:nvSpPr>
        <p:spPr>
          <a:xfrm>
            <a:off x="3638550" y="4097338"/>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椭圆 56"/>
          <p:cNvSpPr>
            <a:spLocks noChangeAspect="1"/>
          </p:cNvSpPr>
          <p:nvPr/>
        </p:nvSpPr>
        <p:spPr>
          <a:xfrm>
            <a:off x="4384675" y="3878263"/>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椭圆 57"/>
          <p:cNvSpPr>
            <a:spLocks noChangeAspect="1"/>
          </p:cNvSpPr>
          <p:nvPr/>
        </p:nvSpPr>
        <p:spPr>
          <a:xfrm>
            <a:off x="3568700" y="376872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椭圆 58"/>
          <p:cNvSpPr>
            <a:spLocks noChangeAspect="1"/>
          </p:cNvSpPr>
          <p:nvPr/>
        </p:nvSpPr>
        <p:spPr>
          <a:xfrm>
            <a:off x="4625975" y="332581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椭圆 59"/>
          <p:cNvSpPr>
            <a:spLocks noChangeAspect="1"/>
          </p:cNvSpPr>
          <p:nvPr/>
        </p:nvSpPr>
        <p:spPr>
          <a:xfrm>
            <a:off x="2933700" y="488791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椭圆 60"/>
          <p:cNvSpPr>
            <a:spLocks noChangeAspect="1"/>
          </p:cNvSpPr>
          <p:nvPr/>
        </p:nvSpPr>
        <p:spPr>
          <a:xfrm>
            <a:off x="3798888" y="4576763"/>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a:spLocks noChangeAspect="1"/>
          </p:cNvSpPr>
          <p:nvPr/>
        </p:nvSpPr>
        <p:spPr>
          <a:xfrm>
            <a:off x="5051425" y="2882900"/>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椭圆 62"/>
          <p:cNvSpPr>
            <a:spLocks noChangeAspect="1"/>
          </p:cNvSpPr>
          <p:nvPr/>
        </p:nvSpPr>
        <p:spPr>
          <a:xfrm>
            <a:off x="4838700" y="4119563"/>
            <a:ext cx="138113"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椭圆 63"/>
          <p:cNvSpPr>
            <a:spLocks noChangeAspect="1"/>
          </p:cNvSpPr>
          <p:nvPr/>
        </p:nvSpPr>
        <p:spPr>
          <a:xfrm>
            <a:off x="5313363" y="3768725"/>
            <a:ext cx="139700" cy="139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椭圆 64"/>
          <p:cNvSpPr>
            <a:spLocks noChangeAspect="1"/>
          </p:cNvSpPr>
          <p:nvPr/>
        </p:nvSpPr>
        <p:spPr>
          <a:xfrm>
            <a:off x="4625975" y="3595688"/>
            <a:ext cx="139700" cy="1397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任意多边形 65"/>
          <p:cNvSpPr/>
          <p:nvPr/>
        </p:nvSpPr>
        <p:spPr>
          <a:xfrm>
            <a:off x="2687638" y="3060700"/>
            <a:ext cx="2844800" cy="2008188"/>
          </a:xfrm>
          <a:custGeom>
            <a:avLst/>
            <a:gdLst>
              <a:gd name="connsiteX0" fmla="*/ 0 w 2202180"/>
              <a:gd name="connsiteY0" fmla="*/ 1143000 h 1554480"/>
              <a:gd name="connsiteX1" fmla="*/ 7620 w 2202180"/>
              <a:gd name="connsiteY1" fmla="*/ 1554480 h 1554480"/>
              <a:gd name="connsiteX2" fmla="*/ 2202180 w 2202180"/>
              <a:gd name="connsiteY2" fmla="*/ 403860 h 1554480"/>
              <a:gd name="connsiteX3" fmla="*/ 2194560 w 2202180"/>
              <a:gd name="connsiteY3" fmla="*/ 0 h 1554480"/>
              <a:gd name="connsiteX4" fmla="*/ 0 w 2202180"/>
              <a:gd name="connsiteY4" fmla="*/ 114300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80" h="1554480">
                <a:moveTo>
                  <a:pt x="0" y="1143000"/>
                </a:moveTo>
                <a:lnTo>
                  <a:pt x="7620" y="1554480"/>
                </a:lnTo>
                <a:lnTo>
                  <a:pt x="2202180" y="403860"/>
                </a:lnTo>
                <a:lnTo>
                  <a:pt x="2194560" y="0"/>
                </a:lnTo>
                <a:lnTo>
                  <a:pt x="0" y="114300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74784" name="Object 1318"/>
          <p:cNvGraphicFramePr>
            <a:graphicFrameLocks noChangeAspect="1"/>
          </p:cNvGraphicFramePr>
          <p:nvPr/>
        </p:nvGraphicFramePr>
        <p:xfrm>
          <a:off x="1760133" y="1373326"/>
          <a:ext cx="288925" cy="323850"/>
        </p:xfrm>
        <a:graphic>
          <a:graphicData uri="http://schemas.openxmlformats.org/presentationml/2006/ole">
            <mc:AlternateContent xmlns:mc="http://schemas.openxmlformats.org/markup-compatibility/2006">
              <mc:Choice xmlns:v="urn:schemas-microsoft-com:vml" Requires="v">
                <p:oleObj spid="_x0000_s74800" name="Formula" r:id="rId5" imgW="138430" imgH="153670" progId="">
                  <p:embed/>
                </p:oleObj>
              </mc:Choice>
              <mc:Fallback>
                <p:oleObj name="Formula" r:id="rId5" imgW="138430" imgH="153670" progId="">
                  <p:embed/>
                  <p:pic>
                    <p:nvPicPr>
                      <p:cNvPr id="0" name="Object 1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133" y="1373326"/>
                        <a:ext cx="288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内容占位符 3"/>
          <p:cNvSpPr txBox="1"/>
          <p:nvPr/>
        </p:nvSpPr>
        <p:spPr bwMode="auto">
          <a:xfrm>
            <a:off x="1643063" y="4622800"/>
            <a:ext cx="10287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间隔带</a:t>
            </a:r>
            <a:endParaRPr lang="zh-CN" altLang="en-US" sz="2200">
              <a:latin typeface="Verdana" panose="020B0604030504040204" pitchFamily="34" charset="0"/>
              <a:ea typeface="幼圆" panose="02010509060101010101" pitchFamily="49" charset="-122"/>
            </a:endParaRPr>
          </a:p>
        </p:txBody>
      </p:sp>
      <p:graphicFrame>
        <p:nvGraphicFramePr>
          <p:cNvPr id="68" name="Object 1319"/>
          <p:cNvGraphicFramePr>
            <a:graphicFrameLocks noChangeAspect="1"/>
          </p:cNvGraphicFramePr>
          <p:nvPr/>
        </p:nvGraphicFramePr>
        <p:xfrm>
          <a:off x="1400175" y="4686300"/>
          <a:ext cx="290513" cy="323850"/>
        </p:xfrm>
        <a:graphic>
          <a:graphicData uri="http://schemas.openxmlformats.org/presentationml/2006/ole">
            <mc:AlternateContent xmlns:mc="http://schemas.openxmlformats.org/markup-compatibility/2006">
              <mc:Choice xmlns:v="urn:schemas-microsoft-com:vml" Requires="v">
                <p:oleObj spid="_x0000_s74801" name="Formula" r:id="rId7" imgW="138430" imgH="153670" progId="">
                  <p:embed/>
                </p:oleObj>
              </mc:Choice>
              <mc:Fallback>
                <p:oleObj name="Formula" r:id="rId7" imgW="138430" imgH="153670" progId="">
                  <p:embed/>
                  <p:pic>
                    <p:nvPicPr>
                      <p:cNvPr id="0" name="Object 13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175" y="4686300"/>
                        <a:ext cx="290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6598"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813" y="5915025"/>
            <a:ext cx="74279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999163" y="2636838"/>
          <a:ext cx="1479550" cy="357187"/>
        </p:xfrm>
        <a:graphic>
          <a:graphicData uri="http://schemas.openxmlformats.org/presentationml/2006/ole">
            <mc:AlternateContent xmlns:mc="http://schemas.openxmlformats.org/markup-compatibility/2006">
              <mc:Choice xmlns:v="urn:schemas-microsoft-com:vml" Requires="v">
                <p:oleObj spid="_x0000_s74802" name="Equation" r:id="rId9" imgW="735965" imgH="177800" progId="Equation.DSMT4">
                  <p:embed/>
                </p:oleObj>
              </mc:Choice>
              <mc:Fallback>
                <p:oleObj name="Equation" r:id="rId9" imgW="735965" imgH="177800" progId="Equation.DSMT4">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9163" y="2636838"/>
                        <a:ext cx="14795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700463" y="2414588"/>
          <a:ext cx="1504950" cy="357187"/>
        </p:xfrm>
        <a:graphic>
          <a:graphicData uri="http://schemas.openxmlformats.org/presentationml/2006/ole">
            <mc:AlternateContent xmlns:mc="http://schemas.openxmlformats.org/markup-compatibility/2006">
              <mc:Choice xmlns:v="urn:schemas-microsoft-com:vml" Requires="v">
                <p:oleObj spid="_x0000_s74803" name="Equation" r:id="rId11" imgW="748665" imgH="177800" progId="Equation.DSMT4">
                  <p:embed/>
                </p:oleObj>
              </mc:Choice>
              <mc:Fallback>
                <p:oleObj name="Equation" r:id="rId11" imgW="748665" imgH="177800" progId="Equation.DSMT4">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0463" y="2414588"/>
                        <a:ext cx="15049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918200" y="4019550"/>
          <a:ext cx="1684338" cy="355600"/>
        </p:xfrm>
        <a:graphic>
          <a:graphicData uri="http://schemas.openxmlformats.org/presentationml/2006/ole">
            <mc:AlternateContent xmlns:mc="http://schemas.openxmlformats.org/markup-compatibility/2006">
              <mc:Choice xmlns:v="urn:schemas-microsoft-com:vml" Requires="v">
                <p:oleObj spid="_x0000_s74804" name="Equation" r:id="rId13" imgW="837565" imgH="177800" progId="Equation.DSMT4">
                  <p:embed/>
                </p:oleObj>
              </mc:Choice>
              <mc:Fallback>
                <p:oleObj name="Equation" r:id="rId13" imgW="837565" imgH="177800" progId="Equation.DSMT4">
                  <p:embed/>
                  <p:pic>
                    <p:nvPicPr>
                      <p:cNvPr id="0" name="对象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8200" y="4019550"/>
                        <a:ext cx="16843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6598"/>
                                        </p:tgtEl>
                                        <p:attrNameLst>
                                          <p:attrName>style.visibility</p:attrName>
                                        </p:attrNameLst>
                                      </p:cBhvr>
                                      <p:to>
                                        <p:strVal val="visible"/>
                                      </p:to>
                                    </p:set>
                                    <p:animEffect transition="in" filter="wipe(left)">
                                      <p:cBhvr>
                                        <p:cTn id="54" dur="500"/>
                                        <p:tgtEl>
                                          <p:spTgt spid="6659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413" y="142875"/>
            <a:ext cx="2963862" cy="646113"/>
          </a:xfrm>
          <a:prstGeom prst="rect">
            <a:avLst/>
          </a:prstGeom>
        </p:spPr>
        <p:txBody>
          <a:bodyPr wrap="none">
            <a:spAutoFit/>
          </a:bodyPr>
          <a:lstStyle/>
          <a:p>
            <a:pPr>
              <a:defRPr/>
            </a:pPr>
            <a:r>
              <a:rPr lang="zh-CN" altLang="en-US" sz="3600" b="1">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rPr>
              <a:t>支持向量回归</a:t>
            </a:r>
            <a:endParaRPr lang="zh-CN" altLang="en-US"/>
          </a:p>
        </p:txBody>
      </p:sp>
      <p:pic>
        <p:nvPicPr>
          <p:cNvPr id="757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413" y="862013"/>
            <a:ext cx="8878887"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损失函数</a:t>
            </a:r>
            <a:endParaRPr lang="zh-CN" altLang="en-US" dirty="0"/>
          </a:p>
        </p:txBody>
      </p:sp>
      <p:sp>
        <p:nvSpPr>
          <p:cNvPr id="76803" name="内容占位符 2"/>
          <p:cNvSpPr>
            <a:spLocks noGrp="1"/>
          </p:cNvSpPr>
          <p:nvPr>
            <p:ph idx="1"/>
          </p:nvPr>
        </p:nvSpPr>
        <p:spPr>
          <a:xfrm>
            <a:off x="260350" y="1158875"/>
            <a:ext cx="8616950" cy="4930775"/>
          </a:xfrm>
        </p:spPr>
        <p:txBody>
          <a:bodyPr/>
          <a:lstStyle/>
          <a:p>
            <a:pPr marL="0" indent="0" eaLnBrk="1" hangingPunct="1">
              <a:buFont typeface="Wingdings" panose="05000000000000000000" pitchFamily="2" charset="2"/>
              <a:buNone/>
            </a:pPr>
            <a:r>
              <a:t>落入中间    间隔带的样本不计算损失</a:t>
            </a:r>
            <a:r>
              <a:rPr lang="en-US" altLang="zh-CN"/>
              <a:t>, </a:t>
            </a:r>
            <a:r>
              <a:t>从而使得模型获得稀疏性</a:t>
            </a:r>
            <a:r>
              <a:rPr lang="en-US" altLang="zh-CN"/>
              <a:t>.</a:t>
            </a:r>
            <a:endParaRPr lang="en-US" altLang="zh-CN"/>
          </a:p>
        </p:txBody>
      </p:sp>
      <p:cxnSp>
        <p:nvCxnSpPr>
          <p:cNvPr id="81" name="直接箭头连接符 80"/>
          <p:cNvCxnSpPr/>
          <p:nvPr/>
        </p:nvCxnSpPr>
        <p:spPr>
          <a:xfrm flipH="1" flipV="1">
            <a:off x="3460750" y="2178050"/>
            <a:ext cx="0" cy="32893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1181100" y="5467350"/>
            <a:ext cx="4699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3" name="文本框 82"/>
          <p:cNvSpPr txBox="1">
            <a:spLocks noChangeArrowheads="1"/>
          </p:cNvSpPr>
          <p:nvPr/>
        </p:nvSpPr>
        <p:spPr bwMode="auto">
          <a:xfrm>
            <a:off x="3271838" y="5448300"/>
            <a:ext cx="358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aphicFrame>
        <p:nvGraphicFramePr>
          <p:cNvPr id="84" name="Object 382"/>
          <p:cNvGraphicFramePr>
            <a:graphicFrameLocks noChangeAspect="1"/>
          </p:cNvGraphicFramePr>
          <p:nvPr/>
        </p:nvGraphicFramePr>
        <p:xfrm>
          <a:off x="5434013" y="5548313"/>
          <a:ext cx="161925" cy="279400"/>
        </p:xfrm>
        <a:graphic>
          <a:graphicData uri="http://schemas.openxmlformats.org/presentationml/2006/ole">
            <mc:AlternateContent xmlns:mc="http://schemas.openxmlformats.org/markup-compatibility/2006">
              <mc:Choice xmlns:v="urn:schemas-microsoft-com:vml" Requires="v">
                <p:oleObj spid="_x0000_s76824" name="Formula" r:id="rId1" imgW="76200" imgH="129540" progId="">
                  <p:embed/>
                </p:oleObj>
              </mc:Choice>
              <mc:Fallback>
                <p:oleObj name="Formula" r:id="rId1" imgW="76200" imgH="129540" progId="">
                  <p:embed/>
                  <p:pic>
                    <p:nvPicPr>
                      <p:cNvPr id="0" name="Object 3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013" y="5548313"/>
                        <a:ext cx="1619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 name="Object 383"/>
          <p:cNvGraphicFramePr>
            <a:graphicFrameLocks noChangeAspect="1"/>
          </p:cNvGraphicFramePr>
          <p:nvPr/>
        </p:nvGraphicFramePr>
        <p:xfrm>
          <a:off x="2733675" y="2330450"/>
          <a:ext cx="530225" cy="381000"/>
        </p:xfrm>
        <a:graphic>
          <a:graphicData uri="http://schemas.openxmlformats.org/presentationml/2006/ole">
            <mc:AlternateContent xmlns:mc="http://schemas.openxmlformats.org/markup-compatibility/2006">
              <mc:Choice xmlns:v="urn:schemas-microsoft-com:vml" Requires="v">
                <p:oleObj spid="_x0000_s76825" name="Formula" r:id="rId3" imgW="248920" imgH="177800" progId="">
                  <p:embed/>
                </p:oleObj>
              </mc:Choice>
              <mc:Fallback>
                <p:oleObj name="Formula" r:id="rId3" imgW="248920" imgH="177800" progId="">
                  <p:embed/>
                  <p:pic>
                    <p:nvPicPr>
                      <p:cNvPr id="0" name="Object 3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675" y="2330450"/>
                        <a:ext cx="530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 name="任意多边形 85"/>
          <p:cNvSpPr/>
          <p:nvPr/>
        </p:nvSpPr>
        <p:spPr>
          <a:xfrm>
            <a:off x="3454400" y="2976563"/>
            <a:ext cx="1528763" cy="2473325"/>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dirty="0"/>
          </a:p>
        </p:txBody>
      </p:sp>
      <p:cxnSp>
        <p:nvCxnSpPr>
          <p:cNvPr id="87" name="直接连接符 86"/>
          <p:cNvCxnSpPr/>
          <p:nvPr/>
        </p:nvCxnSpPr>
        <p:spPr>
          <a:xfrm flipV="1">
            <a:off x="3848100" y="4037013"/>
            <a:ext cx="1522413" cy="1428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flipH="1">
            <a:off x="1939925" y="2976563"/>
            <a:ext cx="1525588" cy="2473325"/>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dirty="0"/>
          </a:p>
        </p:txBody>
      </p:sp>
      <p:cxnSp>
        <p:nvCxnSpPr>
          <p:cNvPr id="89" name="直接连接符 88"/>
          <p:cNvCxnSpPr/>
          <p:nvPr/>
        </p:nvCxnSpPr>
        <p:spPr>
          <a:xfrm flipH="1" flipV="1">
            <a:off x="1516063" y="4029075"/>
            <a:ext cx="1522412" cy="14271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3035300" y="5459413"/>
            <a:ext cx="81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1" name="Object 384"/>
          <p:cNvGraphicFramePr>
            <a:graphicFrameLocks noChangeAspect="1"/>
          </p:cNvGraphicFramePr>
          <p:nvPr/>
        </p:nvGraphicFramePr>
        <p:xfrm>
          <a:off x="5062538" y="3111500"/>
          <a:ext cx="1138237" cy="374650"/>
        </p:xfrm>
        <a:graphic>
          <a:graphicData uri="http://schemas.openxmlformats.org/presentationml/2006/ole">
            <mc:AlternateContent xmlns:mc="http://schemas.openxmlformats.org/markup-compatibility/2006">
              <mc:Choice xmlns:v="urn:schemas-microsoft-com:vml" Requires="v">
                <p:oleObj spid="_x0000_s76826" name="Formula" r:id="rId5" imgW="588010" imgH="193040" progId="">
                  <p:embed/>
                </p:oleObj>
              </mc:Choice>
              <mc:Fallback>
                <p:oleObj name="Formula" r:id="rId5" imgW="588010" imgH="193040" progId="">
                  <p:embed/>
                  <p:pic>
                    <p:nvPicPr>
                      <p:cNvPr id="0" name="Object 3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3111500"/>
                        <a:ext cx="11382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 name="Object 385"/>
          <p:cNvGraphicFramePr>
            <a:graphicFrameLocks noChangeAspect="1"/>
          </p:cNvGraphicFramePr>
          <p:nvPr/>
        </p:nvGraphicFramePr>
        <p:xfrm>
          <a:off x="5461000" y="4362450"/>
          <a:ext cx="3325813" cy="892175"/>
        </p:xfrm>
        <a:graphic>
          <a:graphicData uri="http://schemas.openxmlformats.org/presentationml/2006/ole">
            <mc:AlternateContent xmlns:mc="http://schemas.openxmlformats.org/markup-compatibility/2006">
              <mc:Choice xmlns:v="urn:schemas-microsoft-com:vml" Requires="v">
                <p:oleObj spid="_x0000_s76827" name="Formula" r:id="rId7" imgW="1798320" imgH="482600" progId="">
                  <p:embed/>
                </p:oleObj>
              </mc:Choice>
              <mc:Fallback>
                <p:oleObj name="Formula" r:id="rId7" imgW="1798320" imgH="482600" progId="">
                  <p:embed/>
                  <p:pic>
                    <p:nvPicPr>
                      <p:cNvPr id="0" name="Object 3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1000" y="4362450"/>
                        <a:ext cx="33258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16" name="Object 386"/>
          <p:cNvGraphicFramePr>
            <a:graphicFrameLocks noChangeAspect="1"/>
          </p:cNvGraphicFramePr>
          <p:nvPr/>
        </p:nvGraphicFramePr>
        <p:xfrm>
          <a:off x="1533525" y="1217613"/>
          <a:ext cx="290513" cy="325437"/>
        </p:xfrm>
        <a:graphic>
          <a:graphicData uri="http://schemas.openxmlformats.org/presentationml/2006/ole">
            <mc:AlternateContent xmlns:mc="http://schemas.openxmlformats.org/markup-compatibility/2006">
              <mc:Choice xmlns:v="urn:schemas-microsoft-com:vml" Requires="v">
                <p:oleObj spid="_x0000_s76828" name="Formula" r:id="rId9" imgW="138430" imgH="153670" progId="">
                  <p:embed/>
                </p:oleObj>
              </mc:Choice>
              <mc:Fallback>
                <p:oleObj name="Formula" r:id="rId9" imgW="138430" imgH="153670" progId="">
                  <p:embed/>
                  <p:pic>
                    <p:nvPicPr>
                      <p:cNvPr id="0" name="Object 3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3525" y="1217613"/>
                        <a:ext cx="2905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 name="内容占位符 3"/>
          <p:cNvSpPr txBox="1"/>
          <p:nvPr/>
        </p:nvSpPr>
        <p:spPr bwMode="auto">
          <a:xfrm>
            <a:off x="4989513" y="2716213"/>
            <a:ext cx="27892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最小二乘损失函数</a:t>
            </a:r>
            <a:endParaRPr lang="zh-CN" altLang="en-US" sz="2200">
              <a:latin typeface="Verdana" panose="020B0604030504040204" pitchFamily="34" charset="0"/>
              <a:ea typeface="幼圆" panose="02010509060101010101" pitchFamily="49" charset="-122"/>
            </a:endParaRPr>
          </a:p>
        </p:txBody>
      </p:sp>
      <p:sp>
        <p:nvSpPr>
          <p:cNvPr id="69" name="内容占位符 3"/>
          <p:cNvSpPr txBox="1"/>
          <p:nvPr/>
        </p:nvSpPr>
        <p:spPr bwMode="auto">
          <a:xfrm>
            <a:off x="5380038" y="3879850"/>
            <a:ext cx="32162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solidFill>
                  <a:srgbClr val="FF0000"/>
                </a:solidFill>
                <a:latin typeface="Verdana" panose="020B0604030504040204" pitchFamily="34" charset="0"/>
                <a:ea typeface="幼圆" panose="02010509060101010101" pitchFamily="49" charset="-122"/>
              </a:rPr>
              <a:t>支持向量回归损失函数</a:t>
            </a:r>
            <a:endParaRPr lang="zh-CN" altLang="en-US" sz="2200">
              <a:solidFill>
                <a:srgbClr val="FF0000"/>
              </a:solidFill>
              <a:latin typeface="Verdana" panose="020B060403050404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68" grpId="0"/>
      <p:bldP spid="6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对象 3"/>
          <p:cNvGraphicFramePr>
            <a:graphicFrameLocks noChangeAspect="1"/>
          </p:cNvGraphicFramePr>
          <p:nvPr/>
        </p:nvGraphicFramePr>
        <p:xfrm>
          <a:off x="1098550" y="3578225"/>
          <a:ext cx="5870575" cy="2822575"/>
        </p:xfrm>
        <a:graphic>
          <a:graphicData uri="http://schemas.openxmlformats.org/presentationml/2006/ole">
            <mc:AlternateContent xmlns:mc="http://schemas.openxmlformats.org/markup-compatibility/2006">
              <mc:Choice xmlns:v="urn:schemas-microsoft-com:vml" Requires="v">
                <p:oleObj spid="_x0000_s77831" name="Equation" r:id="rId1" imgW="2324100" imgH="1117600" progId="Equation.DSMT4">
                  <p:embed/>
                </p:oleObj>
              </mc:Choice>
              <mc:Fallback>
                <p:oleObj name="Equation" r:id="rId1" imgW="2324100" imgH="11176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50" y="3578225"/>
                        <a:ext cx="587057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78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663700"/>
            <a:ext cx="332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25413" y="142875"/>
            <a:ext cx="2963862" cy="646113"/>
          </a:xfrm>
          <a:prstGeom prst="rect">
            <a:avLst/>
          </a:prstGeom>
        </p:spPr>
        <p:txBody>
          <a:bodyPr wrap="none">
            <a:spAutoFit/>
          </a:bodyPr>
          <a:lstStyle/>
          <a:p>
            <a:pPr>
              <a:defRPr/>
            </a:pPr>
            <a:r>
              <a:rPr lang="zh-CN" altLang="en-US" sz="3600" b="1">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rPr>
              <a:t>支持向量回归</a:t>
            </a:r>
            <a:endParaRPr lang="zh-CN" altLang="en-US"/>
          </a:p>
        </p:txBody>
      </p:sp>
      <p:pic>
        <p:nvPicPr>
          <p:cNvPr id="778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900" y="-112713"/>
            <a:ext cx="4833938"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2863"/>
            <a:ext cx="7886700" cy="777875"/>
          </a:xfrm>
        </p:spPr>
        <p:txBody>
          <a:bodyPr/>
          <a:lstStyle/>
          <a:p>
            <a:pPr eaLnBrk="1" fontAlgn="auto" hangingPunct="1">
              <a:spcAft>
                <a:spcPts val="0"/>
              </a:spcAft>
              <a:defRPr/>
            </a:pPr>
            <a:r>
              <a:rPr lang="zh-CN" altLang="en-US" dirty="0"/>
              <a:t>形式化</a:t>
            </a:r>
            <a:endParaRPr lang="zh-CN" altLang="en-US" dirty="0"/>
          </a:p>
        </p:txBody>
      </p:sp>
      <p:pic>
        <p:nvPicPr>
          <p:cNvPr id="4" name="内容占位符 3"/>
          <p:cNvPicPr>
            <a:picLocks noGrp="1" noChangeAspect="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2266950" y="1173163"/>
            <a:ext cx="4054475" cy="1908175"/>
          </a:xfrm>
        </p:spPr>
      </p:pic>
      <p:sp>
        <p:nvSpPr>
          <p:cNvPr id="68" name="内容占位符 3"/>
          <p:cNvSpPr txBox="1"/>
          <p:nvPr/>
        </p:nvSpPr>
        <p:spPr bwMode="auto">
          <a:xfrm>
            <a:off x="390525" y="1674813"/>
            <a:ext cx="135413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solidFill>
                  <a:srgbClr val="FF0000"/>
                </a:solidFill>
                <a:latin typeface="Verdana" panose="020B0604030504040204" pitchFamily="34" charset="0"/>
                <a:ea typeface="幼圆" panose="02010509060101010101" pitchFamily="49" charset="-122"/>
              </a:rPr>
              <a:t>原始问题</a:t>
            </a:r>
            <a:endParaRPr lang="zh-CN" altLang="en-US" sz="2200">
              <a:solidFill>
                <a:srgbClr val="FF0000"/>
              </a:solidFill>
              <a:latin typeface="Verdana" panose="020B0604030504040204" pitchFamily="34" charset="0"/>
              <a:ea typeface="幼圆" panose="02010509060101010101" pitchFamily="49" charset="-122"/>
            </a:endParaRPr>
          </a:p>
        </p:txBody>
      </p:sp>
      <p:sp>
        <p:nvSpPr>
          <p:cNvPr id="69" name="内容占位符 3"/>
          <p:cNvSpPr txBox="1"/>
          <p:nvPr/>
        </p:nvSpPr>
        <p:spPr bwMode="auto">
          <a:xfrm>
            <a:off x="390525" y="4056063"/>
            <a:ext cx="13541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solidFill>
                  <a:srgbClr val="FF0000"/>
                </a:solidFill>
                <a:latin typeface="Verdana" panose="020B0604030504040204" pitchFamily="34" charset="0"/>
                <a:ea typeface="幼圆" panose="02010509060101010101" pitchFamily="49" charset="-122"/>
              </a:rPr>
              <a:t>对偶问题</a:t>
            </a:r>
            <a:endParaRPr lang="zh-CN" altLang="en-US" sz="2200">
              <a:solidFill>
                <a:srgbClr val="FF0000"/>
              </a:solidFill>
              <a:latin typeface="Verdana" panose="020B0604030504040204" pitchFamily="34" charset="0"/>
              <a:ea typeface="幼圆" panose="020105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3378200"/>
            <a:ext cx="704215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3"/>
          <p:cNvSpPr txBox="1"/>
          <p:nvPr/>
        </p:nvSpPr>
        <p:spPr bwMode="auto">
          <a:xfrm>
            <a:off x="401638" y="5586413"/>
            <a:ext cx="13541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预测</a:t>
            </a:r>
            <a:endParaRPr lang="zh-CN" altLang="en-US" sz="2200">
              <a:latin typeface="Verdana" panose="020B0604030504040204" pitchFamily="34" charset="0"/>
              <a:ea typeface="幼圆" panose="0201050906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4838" y="5475288"/>
            <a:ext cx="4838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a:defRPr/>
            </a:pPr>
            <a:r>
              <a:rPr lang="zh-CN" altLang="en-US" smtClean="0"/>
              <a:t>推导</a:t>
            </a:r>
            <a:r>
              <a:rPr lang="en-US" altLang="zh-CN" smtClean="0"/>
              <a:t>SVR</a:t>
            </a:r>
            <a:endParaRPr lang="zh-CN" altLang="en-US"/>
          </a:p>
        </p:txBody>
      </p:sp>
      <p:pic>
        <p:nvPicPr>
          <p:cNvPr id="798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77900"/>
            <a:ext cx="89154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313" y="153988"/>
            <a:ext cx="890746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1400175"/>
            <a:ext cx="8923337"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wipe(down)">
                                      <p:cBhvr>
                                        <p:cTn id="7"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fontAlgn="auto" hangingPunct="1">
              <a:spcAft>
                <a:spcPts val="0"/>
              </a:spcAft>
              <a:defRPr/>
            </a:pPr>
            <a:r>
              <a:rPr lang="zh-CN" altLang="en-US" sz="3000" dirty="0" smtClean="0">
                <a:latin typeface="+mj-lt"/>
                <a:ea typeface="+mj-ea"/>
              </a:rPr>
              <a:t>引子</a:t>
            </a:r>
            <a:endParaRPr lang="zh-CN" altLang="en-US" sz="3000" dirty="0" smtClean="0">
              <a:latin typeface="+mj-lt"/>
              <a:ea typeface="+mj-ea"/>
            </a:endParaRPr>
          </a:p>
        </p:txBody>
      </p:sp>
      <p:sp>
        <p:nvSpPr>
          <p:cNvPr id="6147" name="内容占位符 3"/>
          <p:cNvSpPr>
            <a:spLocks noGrp="1"/>
          </p:cNvSpPr>
          <p:nvPr>
            <p:ph type="body" sz="quarter" idx="10"/>
          </p:nvPr>
        </p:nvSpPr>
        <p:spPr>
          <a:xfrm>
            <a:off x="347425" y="1234441"/>
            <a:ext cx="8470106" cy="4879805"/>
          </a:xfrm>
        </p:spPr>
        <p:txBody>
          <a:bodyPr/>
          <a:lstStyle/>
          <a:p>
            <a:pPr marL="0" indent="0" eaLnBrk="1" hangingPunct="1">
              <a:buFont typeface="Wingdings" panose="05000000000000000000" pitchFamily="2" charset="2"/>
              <a:buNone/>
            </a:pPr>
            <a:r>
              <a:rPr lang="en-US" altLang="zh-CN" sz="2400">
                <a:solidFill>
                  <a:schemeClr val="bg2">
                    <a:lumMod val="60000"/>
                    <a:lumOff val="40000"/>
                  </a:schemeClr>
                </a:solidFill>
                <a:latin typeface="Times New Roman" panose="02020603050405020304" charset="0"/>
                <a:cs typeface="Times New Roman" panose="02020603050405020304" charset="0"/>
              </a:rPr>
              <a:t>-Q</a:t>
            </a:r>
            <a:r>
              <a:rPr lang="en-US" altLang="zh-CN" sz="2400"/>
              <a:t>:</a:t>
            </a:r>
            <a:r>
              <a:rPr sz="2400"/>
              <a:t>将训练样本分开的超平面可能有很多</a:t>
            </a:r>
            <a:r>
              <a:rPr lang="en-US" altLang="zh-CN" sz="2400"/>
              <a:t>, </a:t>
            </a:r>
            <a:r>
              <a:rPr sz="2400"/>
              <a:t>哪一个好呢</a:t>
            </a:r>
            <a:r>
              <a:rPr lang="en-US" altLang="zh-CN" sz="2400"/>
              <a:t>? </a:t>
            </a:r>
            <a:endParaRPr lang="en-US" altLang="zh-CN" sz="2400"/>
          </a:p>
        </p:txBody>
      </p:sp>
      <p:cxnSp>
        <p:nvCxnSpPr>
          <p:cNvPr id="76" name="直接箭头连接符 75"/>
          <p:cNvCxnSpPr/>
          <p:nvPr/>
        </p:nvCxnSpPr>
        <p:spPr>
          <a:xfrm flipH="1" flipV="1">
            <a:off x="2921000" y="1916113"/>
            <a:ext cx="0" cy="3038475"/>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475" y="4954588"/>
            <a:ext cx="358457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150" name="文本框 77"/>
          <p:cNvSpPr txBox="1">
            <a:spLocks noChangeArrowheads="1"/>
          </p:cNvSpPr>
          <p:nvPr/>
        </p:nvSpPr>
        <p:spPr bwMode="auto">
          <a:xfrm>
            <a:off x="2695575" y="4856163"/>
            <a:ext cx="2717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a:ea typeface="幼圆" panose="02010509060101010101" pitchFamily="49" charset="-122"/>
              </a:rPr>
              <a:t>0</a:t>
            </a:r>
            <a:endParaRPr lang="zh-CN" altLang="en-US" sz="1400">
              <a:latin typeface="Times"/>
              <a:ea typeface="幼圆" panose="02010509060101010101" pitchFamily="49" charset="-122"/>
            </a:endParaRPr>
          </a:p>
        </p:txBody>
      </p:sp>
      <p:grpSp>
        <p:nvGrpSpPr>
          <p:cNvPr id="6151" name="组合 78"/>
          <p:cNvGrpSpPr/>
          <p:nvPr/>
        </p:nvGrpSpPr>
        <p:grpSpPr bwMode="auto">
          <a:xfrm>
            <a:off x="4229100" y="2633663"/>
            <a:ext cx="128588"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2" name="组合 79"/>
          <p:cNvGrpSpPr/>
          <p:nvPr/>
        </p:nvGrpSpPr>
        <p:grpSpPr bwMode="auto">
          <a:xfrm>
            <a:off x="4078288" y="3417888"/>
            <a:ext cx="128587"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3" name="组合 80"/>
          <p:cNvGrpSpPr/>
          <p:nvPr/>
        </p:nvGrpSpPr>
        <p:grpSpPr bwMode="auto">
          <a:xfrm>
            <a:off x="3871913" y="3227388"/>
            <a:ext cx="128587"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4" name="组合 81"/>
          <p:cNvGrpSpPr/>
          <p:nvPr/>
        </p:nvGrpSpPr>
        <p:grpSpPr bwMode="auto">
          <a:xfrm>
            <a:off x="3443288" y="3500438"/>
            <a:ext cx="128587"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5" name="组合 82"/>
          <p:cNvGrpSpPr/>
          <p:nvPr/>
        </p:nvGrpSpPr>
        <p:grpSpPr bwMode="auto">
          <a:xfrm>
            <a:off x="3656013" y="3713163"/>
            <a:ext cx="128587"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6" name="组合 83"/>
          <p:cNvGrpSpPr/>
          <p:nvPr/>
        </p:nvGrpSpPr>
        <p:grpSpPr bwMode="auto">
          <a:xfrm>
            <a:off x="4070350" y="3705225"/>
            <a:ext cx="128588"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57" name="组合 84"/>
          <p:cNvGrpSpPr/>
          <p:nvPr/>
        </p:nvGrpSpPr>
        <p:grpSpPr bwMode="auto">
          <a:xfrm>
            <a:off x="3554413" y="2684463"/>
            <a:ext cx="127000"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050" y="4017963"/>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038" y="3878263"/>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988" y="4548188"/>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7525" y="44243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3200" y="43751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5" y="421640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963" y="4284663"/>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3550" y="3778250"/>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7125" y="4216400"/>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3146425" y="2995613"/>
            <a:ext cx="3116263" cy="1271587"/>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3635375" y="2411413"/>
            <a:ext cx="2317750" cy="2308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69" name="组合 96"/>
          <p:cNvGrpSpPr/>
          <p:nvPr/>
        </p:nvGrpSpPr>
        <p:grpSpPr bwMode="auto">
          <a:xfrm>
            <a:off x="4745038" y="2492375"/>
            <a:ext cx="127000"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70" name="组合 97"/>
          <p:cNvGrpSpPr/>
          <p:nvPr/>
        </p:nvGrpSpPr>
        <p:grpSpPr bwMode="auto">
          <a:xfrm>
            <a:off x="4476750" y="2749550"/>
            <a:ext cx="128588"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71" name="组合 98"/>
          <p:cNvGrpSpPr/>
          <p:nvPr/>
        </p:nvGrpSpPr>
        <p:grpSpPr bwMode="auto">
          <a:xfrm>
            <a:off x="3343275" y="3887788"/>
            <a:ext cx="128588"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72" name="组合 99"/>
          <p:cNvGrpSpPr/>
          <p:nvPr/>
        </p:nvGrpSpPr>
        <p:grpSpPr bwMode="auto">
          <a:xfrm>
            <a:off x="3894138" y="2906713"/>
            <a:ext cx="127000"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173" name="组合 100"/>
          <p:cNvGrpSpPr/>
          <p:nvPr/>
        </p:nvGrpSpPr>
        <p:grpSpPr bwMode="auto">
          <a:xfrm>
            <a:off x="3465513" y="3179763"/>
            <a:ext cx="128587"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7469"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8413" y="4527550"/>
            <a:ext cx="127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413" y="3952875"/>
            <a:ext cx="1285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5" y="3565525"/>
            <a:ext cx="1285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038" y="3289300"/>
            <a:ext cx="128587"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178" name="Object 42"/>
          <p:cNvGraphicFramePr>
            <a:graphicFrameLocks noChangeAspect="1"/>
          </p:cNvGraphicFramePr>
          <p:nvPr/>
        </p:nvGraphicFramePr>
        <p:xfrm>
          <a:off x="5953125" y="5029200"/>
          <a:ext cx="263525" cy="260350"/>
        </p:xfrm>
        <a:graphic>
          <a:graphicData uri="http://schemas.openxmlformats.org/presentationml/2006/ole">
            <mc:AlternateContent xmlns:mc="http://schemas.openxmlformats.org/markup-compatibility/2006">
              <mc:Choice xmlns:v="urn:schemas-microsoft-com:vml" Requires="v">
                <p:oleObj spid="_x0000_s6209" name="Formula" r:id="rId1" imgW="137160" imgH="130810" progId="">
                  <p:embed/>
                </p:oleObj>
              </mc:Choice>
              <mc:Fallback>
                <p:oleObj name="Formula" r:id="rId1" imgW="137160" imgH="130810" progId="">
                  <p:embed/>
                  <p:pic>
                    <p:nvPicPr>
                      <p:cNvPr id="0" name="Object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5029200"/>
                        <a:ext cx="263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9" name="Object 43"/>
          <p:cNvGraphicFramePr>
            <a:graphicFrameLocks noChangeAspect="1"/>
          </p:cNvGraphicFramePr>
          <p:nvPr/>
        </p:nvGraphicFramePr>
        <p:xfrm>
          <a:off x="2524125" y="2159000"/>
          <a:ext cx="273050" cy="260350"/>
        </p:xfrm>
        <a:graphic>
          <a:graphicData uri="http://schemas.openxmlformats.org/presentationml/2006/ole">
            <mc:AlternateContent xmlns:mc="http://schemas.openxmlformats.org/markup-compatibility/2006">
              <mc:Choice xmlns:v="urn:schemas-microsoft-com:vml" Requires="v">
                <p:oleObj spid="_x0000_s6210" name="Formula" r:id="rId3" imgW="140970" imgH="130810" progId="">
                  <p:embed/>
                </p:oleObj>
              </mc:Choice>
              <mc:Fallback>
                <p:oleObj name="Formula" r:id="rId3" imgW="140970" imgH="130810" progId="">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2159000"/>
                        <a:ext cx="273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8" name="直接连接符 107"/>
          <p:cNvCxnSpPr/>
          <p:nvPr/>
        </p:nvCxnSpPr>
        <p:spPr>
          <a:xfrm flipH="1">
            <a:off x="4021138" y="2159000"/>
            <a:ext cx="1120775" cy="2603500"/>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3784600" y="2524125"/>
            <a:ext cx="2305050" cy="2300288"/>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3378200" y="2298700"/>
            <a:ext cx="2408238" cy="2290763"/>
          </a:xfrm>
          <a:prstGeom prst="line">
            <a:avLst/>
          </a:prstGeom>
          <a:ln w="952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998538"/>
            <a:ext cx="7323137"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125" y="176213"/>
            <a:ext cx="638016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775"/>
            <a:ext cx="86391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76738"/>
            <a:ext cx="9056688"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down)">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wipe(down)">
                                      <p:cBhvr>
                                        <p:cTn id="12"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800" y="0"/>
            <a:ext cx="50101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076575"/>
            <a:ext cx="88963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25" y="1468438"/>
            <a:ext cx="87693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a:t>大纲</a:t>
            </a:r>
            <a:endParaRPr lang="zh-CN" altLang="en-US" dirty="0"/>
          </a:p>
        </p:txBody>
      </p:sp>
      <p:sp>
        <p:nvSpPr>
          <p:cNvPr id="3" name="内容占位符 2"/>
          <p:cNvSpPr>
            <a:spLocks noGrp="1"/>
          </p:cNvSpPr>
          <p:nvPr>
            <p:ph idx="1"/>
          </p:nvPr>
        </p:nvSpPr>
        <p:spPr>
          <a:xfrm>
            <a:off x="260350" y="1158875"/>
            <a:ext cx="8616950" cy="4930775"/>
          </a:xfrm>
        </p:spPr>
        <p:txBody>
          <a:bodyPr rtlCol="0">
            <a:normAutofit/>
          </a:bodyPr>
          <a:lstStyle/>
          <a:p>
            <a:pPr eaLnBrk="1" fontAlgn="auto" hangingPunct="1">
              <a:spcAft>
                <a:spcPts val="0"/>
              </a:spcAft>
              <a:defRPr/>
            </a:pPr>
            <a:r>
              <a:rPr>
                <a:solidFill>
                  <a:schemeClr val="bg1">
                    <a:lumMod val="85000"/>
                  </a:schemeClr>
                </a:solidFill>
              </a:rPr>
              <a:t>间隔与支持向量</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对偶问题</a:t>
            </a:r>
            <a:endParaRPr lang="en-US" altLang="zh-CN">
              <a:solidFill>
                <a:schemeClr val="bg1">
                  <a:lumMod val="85000"/>
                </a:schemeClr>
              </a:solidFill>
            </a:endParaRPr>
          </a:p>
          <a:p>
            <a:pPr eaLnBrk="1" fontAlgn="auto" hangingPunct="1">
              <a:spcAft>
                <a:spcPts val="0"/>
              </a:spcAft>
              <a:defRPr/>
            </a:pPr>
            <a:endParaRPr lang="en-US" altLang="zh-CN"/>
          </a:p>
          <a:p>
            <a:pPr eaLnBrk="1" fontAlgn="auto" hangingPunct="1">
              <a:spcAft>
                <a:spcPts val="0"/>
              </a:spcAft>
              <a:defRPr/>
            </a:pPr>
            <a:r>
              <a:rPr>
                <a:solidFill>
                  <a:schemeClr val="bg1">
                    <a:lumMod val="85000"/>
                  </a:schemeClr>
                </a:solidFill>
              </a:rPr>
              <a:t>核函数</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软间隔与正则化</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rPr>
                <a:solidFill>
                  <a:schemeClr val="bg1">
                    <a:lumMod val="85000"/>
                  </a:schemeClr>
                </a:solidFill>
              </a:rPr>
              <a:t>支持向量回归</a:t>
            </a:r>
            <a:endParaRPr lang="en-US" altLang="zh-CN">
              <a:solidFill>
                <a:schemeClr val="bg1">
                  <a:lumMod val="85000"/>
                </a:schemeClr>
              </a:solidFill>
            </a:endParaRPr>
          </a:p>
          <a:p>
            <a:pPr eaLnBrk="1" fontAlgn="auto" hangingPunct="1">
              <a:spcAft>
                <a:spcPts val="0"/>
              </a:spcAft>
              <a:defRPr/>
            </a:pPr>
            <a:endParaRPr lang="en-US" altLang="zh-CN">
              <a:solidFill>
                <a:schemeClr val="bg1">
                  <a:lumMod val="85000"/>
                </a:schemeClr>
              </a:solidFill>
            </a:endParaRPr>
          </a:p>
          <a:p>
            <a:pPr eaLnBrk="1" fontAlgn="auto" hangingPunct="1">
              <a:spcAft>
                <a:spcPts val="0"/>
              </a:spcAft>
              <a:defRPr/>
            </a:pPr>
            <a:r>
              <a:t>核方法</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表示定理</a:t>
            </a:r>
            <a:endParaRPr lang="zh-CN" altLang="en-US" dirty="0"/>
          </a:p>
        </p:txBody>
      </p:sp>
      <p:sp>
        <p:nvSpPr>
          <p:cNvPr id="3" name="内容占位符 2"/>
          <p:cNvSpPr>
            <a:spLocks noGrp="1"/>
          </p:cNvSpPr>
          <p:nvPr>
            <p:ph idx="1"/>
          </p:nvPr>
        </p:nvSpPr>
        <p:spPr>
          <a:xfrm>
            <a:off x="260350" y="2846388"/>
            <a:ext cx="8616950" cy="3243262"/>
          </a:xfrm>
        </p:spPr>
        <p:txBody>
          <a:bodyPr rtlCol="0">
            <a:normAutofit/>
          </a:bodyPr>
          <a:lstStyle/>
          <a:p>
            <a:pPr marL="0" indent="0" eaLnBrk="1" fontAlgn="auto" hangingPunct="1">
              <a:spcAft>
                <a:spcPts val="0"/>
              </a:spcAft>
              <a:buFont typeface="Wingdings" panose="05000000000000000000" pitchFamily="2" charset="2"/>
              <a:buNone/>
              <a:defRPr/>
            </a:pPr>
            <a:r>
              <a:t>结论</a:t>
            </a:r>
            <a:r>
              <a:rPr lang="en-US" altLang="zh-CN"/>
              <a:t>: </a:t>
            </a:r>
            <a:r>
              <a:t>无论是支持向量机还是支持向量回归</a:t>
            </a:r>
            <a:r>
              <a:rPr lang="en-US" altLang="zh-CN"/>
              <a:t>, </a:t>
            </a:r>
            <a:r>
              <a:t>学得的模型总可以表示成</a:t>
            </a:r>
            <a:r>
              <a:rPr>
                <a:solidFill>
                  <a:schemeClr val="tx2"/>
                </a:solidFill>
              </a:rPr>
              <a:t>核函数的线性组合</a:t>
            </a:r>
            <a:r>
              <a:rPr lang="en-US" altLang="zh-CN"/>
              <a:t>.</a:t>
            </a:r>
            <a:endParaRPr lang="en-US" altLang="zh-CN"/>
          </a:p>
          <a:p>
            <a:pPr marL="0" indent="0" eaLnBrk="1" fontAlgn="auto" hangingPunct="1">
              <a:spcAft>
                <a:spcPts val="0"/>
              </a:spcAft>
              <a:buFont typeface="Wingdings" panose="05000000000000000000" pitchFamily="2" charset="2"/>
              <a:buNone/>
              <a:defRPr/>
            </a:pPr>
            <a:r>
              <a:t>更一般的结论</a:t>
            </a:r>
            <a:r>
              <a:rPr lang="en-US" altLang="zh-CN"/>
              <a:t>(</a:t>
            </a:r>
            <a:r>
              <a:rPr>
                <a:solidFill>
                  <a:schemeClr val="tx2"/>
                </a:solidFill>
              </a:rPr>
              <a:t>表示定理</a:t>
            </a:r>
            <a:r>
              <a:rPr lang="en-US" altLang="zh-CN"/>
              <a:t>): </a:t>
            </a:r>
            <a:r>
              <a:t>对于任意</a:t>
            </a:r>
            <a:r>
              <a:rPr>
                <a:solidFill>
                  <a:schemeClr val="tx2"/>
                </a:solidFill>
              </a:rPr>
              <a:t>单调增函数</a:t>
            </a:r>
            <a:r>
              <a:t>   和任意</a:t>
            </a:r>
            <a:r>
              <a:rPr>
                <a:solidFill>
                  <a:schemeClr val="tx2"/>
                </a:solidFill>
              </a:rPr>
              <a:t>非负损失函数</a:t>
            </a:r>
            <a:r>
              <a:t>  </a:t>
            </a:r>
            <a:r>
              <a:rPr lang="en-US" altLang="zh-CN"/>
              <a:t>, </a:t>
            </a:r>
            <a:r>
              <a:t>优化问题</a:t>
            </a:r>
            <a:br>
              <a:rPr lang="en-US" altLang="zh-CN"/>
            </a:br>
            <a:br>
              <a:rPr lang="en-US" altLang="zh-CN"/>
            </a:br>
            <a:br>
              <a:rPr lang="en-US" altLang="zh-CN"/>
            </a:br>
            <a:endParaRPr lang="en-US" altLang="zh-CN"/>
          </a:p>
          <a:p>
            <a:pPr marL="0" indent="0" eaLnBrk="1" fontAlgn="auto" hangingPunct="1">
              <a:spcAft>
                <a:spcPts val="0"/>
              </a:spcAft>
              <a:buFont typeface="Wingdings" panose="05000000000000000000" pitchFamily="2" charset="2"/>
              <a:buNone/>
              <a:defRPr/>
            </a:pPr>
            <a:r>
              <a:t>的解总可以写为                         </a:t>
            </a:r>
            <a:r>
              <a:rPr lang="en-US" altLang="zh-CN"/>
              <a:t>.</a:t>
            </a:r>
            <a:endParaRPr lang="en-US" altLang="zh-CN"/>
          </a:p>
          <a:p>
            <a:pPr eaLnBrk="1" fontAlgn="auto" hangingPunct="1">
              <a:spcAft>
                <a:spcPts val="0"/>
              </a:spcAft>
              <a:defRPr/>
            </a:pPr>
            <a:endParaRPr lang="en-US" altLang="zh-CN"/>
          </a:p>
          <a:p>
            <a:pPr eaLnBrk="1" fontAlgn="auto" hangingPunct="1">
              <a:spcAft>
                <a:spcPts val="0"/>
              </a:spcAft>
              <a:defRPr/>
            </a:pPr>
            <a:endParaRPr lang="en-US" altLang="zh-CN"/>
          </a:p>
          <a:p>
            <a:pPr eaLnBrk="1" fontAlgn="auto" hangingPunct="1">
              <a:spcAft>
                <a:spcPts val="0"/>
              </a:spcAft>
              <a:defRPr/>
            </a:pPr>
            <a:endParaRPr lang="en-US" altLang="zh-CN"/>
          </a:p>
        </p:txBody>
      </p:sp>
      <p:graphicFrame>
        <p:nvGraphicFramePr>
          <p:cNvPr id="4" name="Object 387"/>
          <p:cNvGraphicFramePr>
            <a:graphicFrameLocks noChangeAspect="1"/>
          </p:cNvGraphicFramePr>
          <p:nvPr/>
        </p:nvGraphicFramePr>
        <p:xfrm>
          <a:off x="6165850" y="3646488"/>
          <a:ext cx="217488" cy="315912"/>
        </p:xfrm>
        <a:graphic>
          <a:graphicData uri="http://schemas.openxmlformats.org/presentationml/2006/ole">
            <mc:AlternateContent xmlns:mc="http://schemas.openxmlformats.org/markup-compatibility/2006">
              <mc:Choice xmlns:v="urn:schemas-microsoft-com:vml" Requires="v">
                <p:oleObj spid="_x0000_s87056" name="Formula" r:id="rId1" imgW="107950" imgH="157480" progId="">
                  <p:embed/>
                </p:oleObj>
              </mc:Choice>
              <mc:Fallback>
                <p:oleObj name="Formula" r:id="rId1" imgW="107950" imgH="157480" progId="">
                  <p:embed/>
                  <p:pic>
                    <p:nvPicPr>
                      <p:cNvPr id="0" name="Object 3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850" y="3646488"/>
                        <a:ext cx="21748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88"/>
          <p:cNvGraphicFramePr>
            <a:graphicFrameLocks noChangeAspect="1"/>
          </p:cNvGraphicFramePr>
          <p:nvPr/>
        </p:nvGraphicFramePr>
        <p:xfrm>
          <a:off x="673100" y="3962400"/>
          <a:ext cx="92075" cy="315913"/>
        </p:xfrm>
        <a:graphic>
          <a:graphicData uri="http://schemas.openxmlformats.org/presentationml/2006/ole">
            <mc:AlternateContent xmlns:mc="http://schemas.openxmlformats.org/markup-compatibility/2006">
              <mc:Choice xmlns:v="urn:schemas-microsoft-com:vml" Requires="v">
                <p:oleObj spid="_x0000_s87057" name="Formula" r:id="rId3" imgW="45720" imgH="157480" progId="">
                  <p:embed/>
                </p:oleObj>
              </mc:Choice>
              <mc:Fallback>
                <p:oleObj name="Formula" r:id="rId3" imgW="45720" imgH="157480" progId="">
                  <p:embed/>
                  <p:pic>
                    <p:nvPicPr>
                      <p:cNvPr id="0" name="Object 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3962400"/>
                        <a:ext cx="920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1638" y="4381500"/>
            <a:ext cx="579278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70138" y="5018088"/>
            <a:ext cx="236537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389"/>
          <p:cNvGraphicFramePr>
            <a:graphicFrameLocks noChangeAspect="1"/>
          </p:cNvGraphicFramePr>
          <p:nvPr/>
        </p:nvGraphicFramePr>
        <p:xfrm>
          <a:off x="2540000" y="958850"/>
          <a:ext cx="5287963" cy="849313"/>
        </p:xfrm>
        <a:graphic>
          <a:graphicData uri="http://schemas.openxmlformats.org/presentationml/2006/ole">
            <mc:AlternateContent xmlns:mc="http://schemas.openxmlformats.org/markup-compatibility/2006">
              <mc:Choice xmlns:v="urn:schemas-microsoft-com:vml" Requires="v">
                <p:oleObj spid="_x0000_s87058" name="Formula" r:id="rId7" imgW="2734310" imgH="438150" progId="">
                  <p:embed/>
                </p:oleObj>
              </mc:Choice>
              <mc:Fallback>
                <p:oleObj name="Formula" r:id="rId7" imgW="2734310" imgH="438150" progId="">
                  <p:embed/>
                  <p:pic>
                    <p:nvPicPr>
                      <p:cNvPr id="0" name="Object 3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0000" y="958850"/>
                        <a:ext cx="528796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内容占位符 3"/>
          <p:cNvSpPr txBox="1"/>
          <p:nvPr/>
        </p:nvSpPr>
        <p:spPr bwMode="auto">
          <a:xfrm>
            <a:off x="260350" y="1146175"/>
            <a:ext cx="18383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支持向量机</a:t>
            </a:r>
            <a:endParaRPr lang="zh-CN" altLang="en-US" sz="2200">
              <a:latin typeface="Verdana" panose="020B0604030504040204" pitchFamily="34" charset="0"/>
              <a:ea typeface="幼圆" panose="02010509060101010101" pitchFamily="49" charset="-122"/>
            </a:endParaRPr>
          </a:p>
        </p:txBody>
      </p:sp>
      <p:sp>
        <p:nvSpPr>
          <p:cNvPr id="14" name="内容占位符 3"/>
          <p:cNvSpPr txBox="1"/>
          <p:nvPr/>
        </p:nvSpPr>
        <p:spPr bwMode="auto">
          <a:xfrm>
            <a:off x="258763" y="2019300"/>
            <a:ext cx="2033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000"/>
              </a:spcBef>
              <a:buClr>
                <a:schemeClr val="tx2"/>
              </a:buClr>
              <a:buSzPct val="100000"/>
              <a:buFont typeface="Wingdings" panose="05000000000000000000" pitchFamily="2" charset="2"/>
              <a:buNone/>
            </a:pPr>
            <a:r>
              <a:rPr lang="zh-CN" altLang="en-US" sz="2200">
                <a:latin typeface="Verdana" panose="020B0604030504040204" pitchFamily="34" charset="0"/>
                <a:ea typeface="幼圆" panose="02010509060101010101" pitchFamily="49" charset="-122"/>
              </a:rPr>
              <a:t>支持向量回归</a:t>
            </a:r>
            <a:endParaRPr lang="zh-CN" altLang="en-US" sz="2200">
              <a:latin typeface="Verdana" panose="020B0604030504040204" pitchFamily="34" charset="0"/>
              <a:ea typeface="幼圆" panose="02010509060101010101" pitchFamily="49" charset="-122"/>
            </a:endParaRPr>
          </a:p>
        </p:txBody>
      </p:sp>
      <p:graphicFrame>
        <p:nvGraphicFramePr>
          <p:cNvPr id="15" name="Object 390"/>
          <p:cNvGraphicFramePr>
            <a:graphicFrameLocks noChangeAspect="1"/>
          </p:cNvGraphicFramePr>
          <p:nvPr/>
        </p:nvGraphicFramePr>
        <p:xfrm>
          <a:off x="2540000" y="1814513"/>
          <a:ext cx="6081713" cy="849312"/>
        </p:xfrm>
        <a:graphic>
          <a:graphicData uri="http://schemas.openxmlformats.org/presentationml/2006/ole">
            <mc:AlternateContent xmlns:mc="http://schemas.openxmlformats.org/markup-compatibility/2006">
              <mc:Choice xmlns:v="urn:schemas-microsoft-com:vml" Requires="v">
                <p:oleObj spid="_x0000_s87059" name="Formula" r:id="rId9" imgW="3145790" imgH="438150" progId="">
                  <p:embed/>
                </p:oleObj>
              </mc:Choice>
              <mc:Fallback>
                <p:oleObj name="Formula" r:id="rId9" imgW="3145790" imgH="438150" progId="">
                  <p:embed/>
                  <p:pic>
                    <p:nvPicPr>
                      <p:cNvPr id="0" name="Object 3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0" y="1814513"/>
                        <a:ext cx="60817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核线性判别分析</a:t>
            </a:r>
            <a:endParaRPr lang="zh-CN" altLang="en-US" dirty="0"/>
          </a:p>
        </p:txBody>
      </p:sp>
      <p:sp>
        <p:nvSpPr>
          <p:cNvPr id="3" name="内容占位符 2"/>
          <p:cNvSpPr>
            <a:spLocks noGrp="1"/>
          </p:cNvSpPr>
          <p:nvPr>
            <p:ph idx="1"/>
          </p:nvPr>
        </p:nvSpPr>
        <p:spPr>
          <a:xfrm>
            <a:off x="260350" y="1158875"/>
            <a:ext cx="8616950" cy="4930775"/>
          </a:xfrm>
        </p:spPr>
        <p:txBody>
          <a:bodyPr/>
          <a:lstStyle/>
          <a:p>
            <a:pPr indent="-358775" eaLnBrk="1" hangingPunct="1"/>
            <a:r>
              <a:t>通过表示定理可以得到很多线性模型的</a:t>
            </a:r>
            <a:r>
              <a:rPr lang="en-US" altLang="zh-CN"/>
              <a:t>”</a:t>
            </a:r>
            <a:r>
              <a:t>核化</a:t>
            </a:r>
            <a:r>
              <a:rPr lang="en-US" altLang="zh-CN"/>
              <a:t>”</a:t>
            </a:r>
            <a:r>
              <a:t>版本</a:t>
            </a:r>
            <a:endParaRPr lang="en-US" altLang="zh-CN"/>
          </a:p>
          <a:p>
            <a:pPr lvl="1" indent="-358775" eaLnBrk="1" hangingPunct="1"/>
            <a:r>
              <a:rPr lang="zh-CN" altLang="en-US" smtClean="0"/>
              <a:t>核</a:t>
            </a:r>
            <a:r>
              <a:rPr lang="en-US" altLang="zh-CN" smtClean="0"/>
              <a:t>SVM</a:t>
            </a:r>
            <a:endParaRPr lang="en-US" altLang="zh-CN" smtClean="0"/>
          </a:p>
          <a:p>
            <a:pPr lvl="1" indent="-358775" eaLnBrk="1" hangingPunct="1"/>
            <a:r>
              <a:rPr lang="zh-CN" altLang="en-US" smtClean="0"/>
              <a:t>核</a:t>
            </a:r>
            <a:r>
              <a:rPr lang="en-US" altLang="zh-CN" smtClean="0"/>
              <a:t>LDA</a:t>
            </a:r>
            <a:endParaRPr lang="en-US" altLang="zh-CN" smtClean="0"/>
          </a:p>
          <a:p>
            <a:pPr lvl="1" indent="-358775" eaLnBrk="1" hangingPunct="1"/>
            <a:r>
              <a:rPr lang="zh-CN" altLang="en-US" smtClean="0"/>
              <a:t>核</a:t>
            </a:r>
            <a:r>
              <a:rPr lang="en-US" altLang="zh-CN" smtClean="0"/>
              <a:t>PCA</a:t>
            </a:r>
            <a:endParaRPr lang="en-US" altLang="zh-CN" smtClean="0"/>
          </a:p>
          <a:p>
            <a:pPr lvl="1" indent="-358775" eaLnBrk="1" hangingPunct="1"/>
            <a:r>
              <a:rPr lang="en-US" altLang="zh-CN" smtClean="0"/>
              <a:t>……</a:t>
            </a:r>
            <a:endParaRPr lang="en-US" altLang="zh-CN" smtClean="0"/>
          </a:p>
          <a:p>
            <a:pPr indent="-358775" eaLnBrk="1" hangingPunct="1"/>
            <a:r>
              <a:t>核</a:t>
            </a:r>
            <a:r>
              <a:rPr lang="en-US" altLang="zh-CN"/>
              <a:t>LDA: </a:t>
            </a:r>
            <a:r>
              <a:t>先将样本映射到高维特征空间</a:t>
            </a:r>
            <a:r>
              <a:rPr lang="en-US" altLang="zh-CN"/>
              <a:t>, </a:t>
            </a:r>
            <a:r>
              <a:t>然后在此特征空间中做线性判别分析</a:t>
            </a:r>
            <a:endParaRPr lang="en-US" altLang="zh-CN"/>
          </a:p>
          <a:p>
            <a:pPr lvl="1" indent="-358775" eaLnBrk="1" hangingPunct="1"/>
            <a:endParaRPr lang="en-US" altLang="zh-CN" smtClean="0"/>
          </a:p>
        </p:txBody>
      </p:sp>
      <p:graphicFrame>
        <p:nvGraphicFramePr>
          <p:cNvPr id="10" name="Object 135"/>
          <p:cNvGraphicFramePr>
            <a:graphicFrameLocks noChangeAspect="1"/>
          </p:cNvGraphicFramePr>
          <p:nvPr/>
        </p:nvGraphicFramePr>
        <p:xfrm>
          <a:off x="2849563" y="4513263"/>
          <a:ext cx="4071937" cy="849312"/>
        </p:xfrm>
        <a:graphic>
          <a:graphicData uri="http://schemas.openxmlformats.org/presentationml/2006/ole">
            <mc:AlternateContent xmlns:mc="http://schemas.openxmlformats.org/markup-compatibility/2006">
              <mc:Choice xmlns:v="urn:schemas-microsoft-com:vml" Requires="v">
                <p:oleObj spid="_x0000_s88075" name="Formula" r:id="rId1" imgW="2106930" imgH="438150" progId="">
                  <p:embed/>
                </p:oleObj>
              </mc:Choice>
              <mc:Fallback>
                <p:oleObj name="Formula" r:id="rId1" imgW="2106930" imgH="438150" progId="">
                  <p:embed/>
                  <p:pic>
                    <p:nvPicPr>
                      <p:cNvPr id="0" name="Object 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563" y="4513263"/>
                        <a:ext cx="4071937"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36"/>
          <p:cNvGraphicFramePr>
            <a:graphicFrameLocks noChangeAspect="1"/>
          </p:cNvGraphicFramePr>
          <p:nvPr/>
        </p:nvGraphicFramePr>
        <p:xfrm>
          <a:off x="1335088" y="3676650"/>
          <a:ext cx="2733675" cy="796925"/>
        </p:xfrm>
        <a:graphic>
          <a:graphicData uri="http://schemas.openxmlformats.org/presentationml/2006/ole">
            <mc:AlternateContent xmlns:mc="http://schemas.openxmlformats.org/markup-compatibility/2006">
              <mc:Choice xmlns:v="urn:schemas-microsoft-com:vml" Requires="v">
                <p:oleObj spid="_x0000_s88076" name="Formula" r:id="rId3" imgW="1413510" imgH="410210" progId="">
                  <p:embed/>
                </p:oleObj>
              </mc:Choice>
              <mc:Fallback>
                <p:oleObj name="Formula" r:id="rId3" imgW="1413510" imgH="410210" progId="">
                  <p:embed/>
                  <p:pic>
                    <p:nvPicPr>
                      <p:cNvPr id="0" name="Object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3676650"/>
                        <a:ext cx="27336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37"/>
          <p:cNvGraphicFramePr>
            <a:graphicFrameLocks noChangeAspect="1"/>
          </p:cNvGraphicFramePr>
          <p:nvPr/>
        </p:nvGraphicFramePr>
        <p:xfrm>
          <a:off x="1335088" y="5402263"/>
          <a:ext cx="2644775" cy="687387"/>
        </p:xfrm>
        <a:graphic>
          <a:graphicData uri="http://schemas.openxmlformats.org/presentationml/2006/ole">
            <mc:AlternateContent xmlns:mc="http://schemas.openxmlformats.org/markup-compatibility/2006">
              <mc:Choice xmlns:v="urn:schemas-microsoft-com:vml" Requires="v">
                <p:oleObj spid="_x0000_s88077" name="Formula" r:id="rId5" imgW="1367790" imgH="354330" progId="">
                  <p:embed/>
                </p:oleObj>
              </mc:Choice>
              <mc:Fallback>
                <p:oleObj name="Formula" r:id="rId5" imgW="1367790" imgH="354330" progId="">
                  <p:embed/>
                  <p:pic>
                    <p:nvPicPr>
                      <p:cNvPr id="0" name="Object 1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5402263"/>
                        <a:ext cx="26447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下箭头 13"/>
          <p:cNvSpPr/>
          <p:nvPr/>
        </p:nvSpPr>
        <p:spPr>
          <a:xfrm>
            <a:off x="2443163" y="4473575"/>
            <a:ext cx="258762" cy="928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en-US" altLang="zh-CN" dirty="0" smtClean="0"/>
              <a:t>Take Home Message</a:t>
            </a:r>
            <a:endParaRPr lang="zh-CN" altLang="en-US" dirty="0"/>
          </a:p>
        </p:txBody>
      </p:sp>
      <p:sp>
        <p:nvSpPr>
          <p:cNvPr id="89091" name="内容占位符 2"/>
          <p:cNvSpPr>
            <a:spLocks noGrp="1"/>
          </p:cNvSpPr>
          <p:nvPr>
            <p:ph idx="1"/>
          </p:nvPr>
        </p:nvSpPr>
        <p:spPr>
          <a:xfrm>
            <a:off x="260350" y="1158875"/>
            <a:ext cx="8616950" cy="4930775"/>
          </a:xfrm>
        </p:spPr>
        <p:txBody>
          <a:bodyPr/>
          <a:lstStyle/>
          <a:p>
            <a:pPr indent="-358775" eaLnBrk="1" hangingPunct="1"/>
            <a:r>
              <a:t>支持向量机的</a:t>
            </a:r>
            <a:r>
              <a:rPr lang="en-US" altLang="zh-CN"/>
              <a:t>”</a:t>
            </a:r>
            <a:r>
              <a:t>最大间隔</a:t>
            </a:r>
            <a:r>
              <a:rPr lang="en-US" altLang="zh-CN"/>
              <a:t>”</a:t>
            </a:r>
            <a:r>
              <a:t>思想</a:t>
            </a:r>
            <a:endParaRPr lang="en-US" altLang="zh-CN"/>
          </a:p>
          <a:p>
            <a:pPr indent="-358775" eaLnBrk="1" hangingPunct="1"/>
            <a:endParaRPr lang="en-US" altLang="zh-CN"/>
          </a:p>
          <a:p>
            <a:pPr indent="-358775" eaLnBrk="1" hangingPunct="1"/>
            <a:r>
              <a:t>对偶问题及其解的稀疏性</a:t>
            </a:r>
            <a:endParaRPr lang="en-US" altLang="zh-CN"/>
          </a:p>
          <a:p>
            <a:pPr indent="-358775" eaLnBrk="1" hangingPunct="1"/>
            <a:endParaRPr lang="en-US" altLang="zh-CN"/>
          </a:p>
          <a:p>
            <a:pPr indent="-358775" eaLnBrk="1" hangingPunct="1"/>
            <a:r>
              <a:t>通过向高维空间映射解决线性不可分的问题</a:t>
            </a:r>
            <a:endParaRPr lang="en-US" altLang="zh-CN"/>
          </a:p>
          <a:p>
            <a:pPr indent="-358775" eaLnBrk="1" hangingPunct="1"/>
            <a:endParaRPr lang="en-US" altLang="zh-CN"/>
          </a:p>
          <a:p>
            <a:pPr indent="-358775" eaLnBrk="1" hangingPunct="1"/>
            <a:r>
              <a:t>引入</a:t>
            </a:r>
            <a:r>
              <a:rPr lang="en-US" altLang="zh-CN"/>
              <a:t>”</a:t>
            </a:r>
            <a:r>
              <a:t>软间隔</a:t>
            </a:r>
            <a:r>
              <a:rPr lang="en-US" altLang="zh-CN"/>
              <a:t>”</a:t>
            </a:r>
            <a:r>
              <a:t>缓解特征空间中线性不可分的问题</a:t>
            </a:r>
            <a:endParaRPr lang="en-US" altLang="zh-CN"/>
          </a:p>
          <a:p>
            <a:pPr indent="-358775" eaLnBrk="1" hangingPunct="1"/>
            <a:endParaRPr lang="en-US" altLang="zh-CN"/>
          </a:p>
          <a:p>
            <a:pPr indent="-358775" eaLnBrk="1" hangingPunct="1"/>
            <a:r>
              <a:t>将支持向量的思想应用到回归问题上得到支持向量回归</a:t>
            </a:r>
            <a:endParaRPr lang="en-US" altLang="zh-CN"/>
          </a:p>
          <a:p>
            <a:pPr indent="-358775" eaLnBrk="1" hangingPunct="1"/>
            <a:endParaRPr lang="en-US" altLang="zh-CN"/>
          </a:p>
          <a:p>
            <a:pPr indent="-358775" eaLnBrk="1" hangingPunct="1"/>
            <a:r>
              <a:t>将核方法推广到其他学习模型</a:t>
            </a:r>
            <a:endParaRPr lang="en-US" altLang="zh-CN"/>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3"/>
            <a:ext cx="7886700" cy="777875"/>
          </a:xfrm>
        </p:spPr>
        <p:txBody>
          <a:bodyPr/>
          <a:lstStyle/>
          <a:p>
            <a:pPr eaLnBrk="1" fontAlgn="auto" hangingPunct="1">
              <a:spcAft>
                <a:spcPts val="0"/>
              </a:spcAft>
              <a:defRPr/>
            </a:pPr>
            <a:r>
              <a:rPr lang="zh-CN" altLang="en-US" dirty="0" smtClean="0"/>
              <a:t>成熟的</a:t>
            </a:r>
            <a:r>
              <a:rPr lang="en-US" altLang="zh-CN" dirty="0" smtClean="0"/>
              <a:t>SVM</a:t>
            </a:r>
            <a:r>
              <a:rPr lang="zh-CN" altLang="en-US" dirty="0" smtClean="0"/>
              <a:t>软件包</a:t>
            </a:r>
            <a:endParaRPr lang="zh-CN" altLang="en-US" dirty="0"/>
          </a:p>
        </p:txBody>
      </p:sp>
      <p:sp>
        <p:nvSpPr>
          <p:cNvPr id="90115" name="内容占位符 2"/>
          <p:cNvSpPr>
            <a:spLocks noGrp="1"/>
          </p:cNvSpPr>
          <p:nvPr>
            <p:ph idx="1"/>
          </p:nvPr>
        </p:nvSpPr>
        <p:spPr>
          <a:xfrm>
            <a:off x="260350" y="1158875"/>
            <a:ext cx="8616950" cy="4930775"/>
          </a:xfrm>
        </p:spPr>
        <p:txBody>
          <a:bodyPr/>
          <a:lstStyle/>
          <a:p>
            <a:pPr indent="-358775" eaLnBrk="1" hangingPunct="1"/>
            <a:r>
              <a:rPr lang="en-US" altLang="zh-CN"/>
              <a:t>LIBSVM</a:t>
            </a:r>
            <a:br>
              <a:rPr lang="en-US" altLang="zh-CN"/>
            </a:br>
            <a:r>
              <a:rPr lang="en-US" altLang="zh-CN">
                <a:solidFill>
                  <a:schemeClr val="tx2"/>
                </a:solidFill>
                <a:hlinkClick r:id="rId1"/>
              </a:rPr>
              <a:t>http://www.csie.ntu.edu.tw/~cjlin/libsvm/</a:t>
            </a:r>
            <a:br>
              <a:rPr lang="en-US" altLang="zh-CN">
                <a:solidFill>
                  <a:schemeClr val="tx2"/>
                </a:solidFill>
                <a:hlinkClick r:id="rId1"/>
              </a:rPr>
            </a:br>
            <a:endParaRPr lang="en-US" altLang="zh-CN">
              <a:solidFill>
                <a:schemeClr val="tx2"/>
              </a:solidFill>
            </a:endParaRPr>
          </a:p>
          <a:p>
            <a:pPr indent="-358775" eaLnBrk="1" hangingPunct="1"/>
            <a:r>
              <a:rPr lang="en-US" altLang="zh-CN"/>
              <a:t>LIBLINEAR</a:t>
            </a:r>
            <a:br>
              <a:rPr lang="en-US" altLang="zh-CN"/>
            </a:br>
            <a:r>
              <a:rPr lang="en-US" altLang="zh-CN" u="sng">
                <a:solidFill>
                  <a:schemeClr val="tx2"/>
                </a:solidFill>
                <a:hlinkClick r:id="rId2"/>
              </a:rPr>
              <a:t>http://www.csie.ntu.edu.tw/~cjlin/liblinear/</a:t>
            </a:r>
            <a:endParaRPr lang="en-US" altLang="zh-CN" u="sng">
              <a:solidFill>
                <a:schemeClr val="tx2"/>
              </a:solidFill>
            </a:endParaRPr>
          </a:p>
          <a:p>
            <a:pPr indent="-358775" eaLnBrk="1" hangingPunct="1"/>
            <a:endParaRPr lang="en-US" altLang="zh-CN"/>
          </a:p>
          <a:p>
            <a:pPr indent="-358775" eaLnBrk="1" hangingPunct="1"/>
            <a:r>
              <a:rPr lang="en-US" altLang="zh-CN"/>
              <a:t>SVM</a:t>
            </a:r>
            <a:r>
              <a:rPr lang="en-US" altLang="zh-CN" baseline="30000"/>
              <a:t>light </a:t>
            </a:r>
            <a:r>
              <a:t>、</a:t>
            </a:r>
            <a:r>
              <a:rPr lang="en-US" altLang="zh-CN"/>
              <a:t>SVM</a:t>
            </a:r>
            <a:r>
              <a:rPr lang="en-US" altLang="zh-CN" baseline="30000"/>
              <a:t>perf </a:t>
            </a:r>
            <a:r>
              <a:t>、</a:t>
            </a:r>
            <a:r>
              <a:rPr lang="en-US" altLang="zh-CN"/>
              <a:t>SVM</a:t>
            </a:r>
            <a:r>
              <a:rPr lang="en-US" altLang="zh-CN" baseline="30000"/>
              <a:t>struct</a:t>
            </a:r>
            <a:br>
              <a:rPr lang="en-US" altLang="zh-CN"/>
            </a:br>
            <a:r>
              <a:rPr lang="en-US" altLang="zh-CN">
                <a:solidFill>
                  <a:schemeClr val="tx2"/>
                </a:solidFill>
                <a:hlinkClick r:id="rId3"/>
              </a:rPr>
              <a:t>http://svmlight.joachims.org/svm_struct.html</a:t>
            </a:r>
            <a:endParaRPr lang="en-US" altLang="zh-CN">
              <a:solidFill>
                <a:schemeClr val="tx2"/>
              </a:solidFill>
            </a:endParaRPr>
          </a:p>
          <a:p>
            <a:pPr indent="-358775" eaLnBrk="1" hangingPunct="1"/>
            <a:endParaRPr lang="en-US" altLang="zh-CN"/>
          </a:p>
          <a:p>
            <a:pPr indent="-358775" eaLnBrk="1" hangingPunct="1"/>
            <a:r>
              <a:rPr lang="en-US" altLang="zh-CN"/>
              <a:t>Pegasos</a:t>
            </a:r>
            <a:br>
              <a:rPr lang="en-US" altLang="zh-CN"/>
            </a:br>
            <a:r>
              <a:rPr lang="en-US" altLang="zh-CN">
                <a:solidFill>
                  <a:schemeClr val="tx2"/>
                </a:solidFill>
                <a:hlinkClick r:id="rId4"/>
              </a:rPr>
              <a:t>http://www.cs.huji.ac.il/~shais/code/index.html</a:t>
            </a:r>
            <a:endParaRPr lang="en-US" altLang="zh-CN">
              <a:solidFill>
                <a:schemeClr val="tx2"/>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ZWU2ZDE0ZDBlNWI3MTA3ZjYzODE3ZGZkMjEyODg5YTAifQ=="/>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rgbClr val="0066FF"/>
            </a:solidFill>
            <a:effectLst/>
            <a:latin typeface="Times New Roman" panose="0202060305040502030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rgbClr val="0066FF"/>
            </a:solidFill>
            <a:effectLst/>
            <a:latin typeface="Times New Roman" panose="02020603050405020304" charset="0"/>
            <a:ea typeface="楷体_GB2312"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0</TotalTime>
  <Words>5106</Words>
  <Application>WPS 演示</Application>
  <PresentationFormat>全屏显示(4:3)</PresentationFormat>
  <Paragraphs>572</Paragraphs>
  <Slides>98</Slides>
  <Notes>1</Notes>
  <HiddenSlides>1</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102</vt:i4>
      </vt:variant>
      <vt:variant>
        <vt:lpstr>幻灯片标题</vt:lpstr>
      </vt:variant>
      <vt:variant>
        <vt:i4>98</vt:i4>
      </vt:variant>
    </vt:vector>
  </HeadingPairs>
  <TitlesOfParts>
    <vt:vector size="228" baseType="lpstr">
      <vt:lpstr>Arial</vt:lpstr>
      <vt:lpstr>宋体</vt:lpstr>
      <vt:lpstr>Wingdings</vt:lpstr>
      <vt:lpstr>Verdana</vt:lpstr>
      <vt:lpstr>幼圆</vt:lpstr>
      <vt:lpstr>Times</vt:lpstr>
      <vt:lpstr>Times New Roman</vt:lpstr>
      <vt:lpstr>Calibri</vt:lpstr>
      <vt:lpstr>微软雅黑</vt:lpstr>
      <vt:lpstr>Arial Unicode MS</vt:lpstr>
      <vt:lpstr>华文楷体</vt:lpstr>
      <vt:lpstr>Wingdings</vt:lpstr>
      <vt:lpstr>楷体_GB2312</vt:lpstr>
      <vt:lpstr>新宋体</vt:lpstr>
      <vt:lpstr>Arial Black</vt:lpstr>
      <vt:lpstr>Huawei Sans</vt:lpstr>
      <vt:lpstr>Segoe Print</vt:lpstr>
      <vt:lpstr>方正兰亭黑简体</vt:lpstr>
      <vt:lpstr>黑体</vt:lpstr>
      <vt:lpstr>楷体_GB2312</vt:lpstr>
      <vt:lpstr>华文细黑</vt:lpstr>
      <vt:lpstr>华光隶书_CNKI</vt:lpstr>
      <vt:lpstr>华光通心圆_CNKI</vt:lpstr>
      <vt:lpstr>华光超粗黑_CNKI</vt:lpstr>
      <vt:lpstr>华光综艺_CNKI</vt:lpstr>
      <vt:lpstr>华光楷体_CNKI</vt:lpstr>
      <vt:lpstr>机器学习v2.1rgb</vt:lpstr>
      <vt:lpstr>Pixel</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模式识别&amp;机器学习</vt:lpstr>
      <vt:lpstr>第六章：支持向量机</vt:lpstr>
      <vt:lpstr>大纲</vt:lpstr>
      <vt:lpstr>SVM的理论基础</vt:lpstr>
      <vt:lpstr>过学习问题</vt:lpstr>
      <vt:lpstr>SVM</vt:lpstr>
      <vt:lpstr>SVM</vt:lpstr>
      <vt:lpstr>引子</vt:lpstr>
      <vt:lpstr>引子</vt:lpstr>
      <vt:lpstr>引子</vt:lpstr>
      <vt:lpstr>PowerPoint 演示文稿</vt:lpstr>
      <vt:lpstr>间隔与支持向量</vt:lpstr>
      <vt:lpstr>支持向量机基本型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大纲</vt:lpstr>
      <vt:lpstr>PowerPoint 演示文稿</vt:lpstr>
      <vt:lpstr>解的稀疏性</vt:lpstr>
      <vt:lpstr>PowerPoint 演示文稿</vt:lpstr>
      <vt:lpstr>PowerPoint 演示文稿</vt:lpstr>
      <vt:lpstr>PowerPoint 演示文稿</vt:lpstr>
      <vt:lpstr>PowerPoint 演示文稿</vt:lpstr>
      <vt:lpstr>PowerPoint 演示文稿</vt:lpstr>
      <vt:lpstr>PowerPoint 演示文稿</vt:lpstr>
      <vt:lpstr>高效求解方法 – SMO:          sequential minimal optimization</vt:lpstr>
      <vt:lpstr>SMO 变量选择原则</vt:lpstr>
      <vt:lpstr>大纲</vt:lpstr>
      <vt:lpstr>线性不可分</vt:lpstr>
      <vt:lpstr>核支持向量机</vt:lpstr>
      <vt:lpstr>核函数</vt:lpstr>
      <vt:lpstr>核函数</vt:lpstr>
      <vt:lpstr>核函数的注意事项：</vt:lpstr>
      <vt:lpstr>大纲</vt:lpstr>
      <vt:lpstr>软间隔</vt:lpstr>
      <vt:lpstr>0/1损失函数</vt:lpstr>
      <vt:lpstr>替代损失</vt:lpstr>
      <vt:lpstr>软间隔支持向量机</vt:lpstr>
      <vt:lpstr>软间隔与松弛向量</vt:lpstr>
      <vt:lpstr>软间隔与松弛向量</vt:lpstr>
      <vt:lpstr>软间隔与松弛向量</vt:lpstr>
      <vt:lpstr>软间隔与松弛向量</vt:lpstr>
      <vt:lpstr>软间隔与松弛向量</vt:lpstr>
      <vt:lpstr>软间隔与松弛向量</vt:lpstr>
      <vt:lpstr>求解软间隔问题：</vt:lpstr>
      <vt:lpstr>软间隔支持向量机</vt:lpstr>
      <vt:lpstr>软间隔支持向量机KKT条件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正则化</vt:lpstr>
      <vt:lpstr>正则化</vt:lpstr>
      <vt:lpstr>正则化</vt:lpstr>
      <vt:lpstr>大纲</vt:lpstr>
      <vt:lpstr>支持向量回归机--SVR</vt:lpstr>
      <vt:lpstr>支持向量回归</vt:lpstr>
      <vt:lpstr>PowerPoint 演示文稿</vt:lpstr>
      <vt:lpstr>损失函数</vt:lpstr>
      <vt:lpstr>PowerPoint 演示文稿</vt:lpstr>
      <vt:lpstr>形式化</vt:lpstr>
      <vt:lpstr>推导SVR</vt:lpstr>
      <vt:lpstr>PowerPoint 演示文稿</vt:lpstr>
      <vt:lpstr>PowerPoint 演示文稿</vt:lpstr>
      <vt:lpstr>PowerPoint 演示文稿</vt:lpstr>
      <vt:lpstr>PowerPoint 演示文稿</vt:lpstr>
      <vt:lpstr>PowerPoint 演示文稿</vt:lpstr>
      <vt:lpstr>大纲</vt:lpstr>
      <vt:lpstr>表示定理</vt:lpstr>
      <vt:lpstr>核线性判别分析</vt:lpstr>
      <vt:lpstr>Take Home Message</vt:lpstr>
      <vt:lpstr>成熟的SVM软件包</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机器学习-第六章</dc:title>
  <dc:creator>Administrator</dc:creator>
  <cp:lastModifiedBy>Fuquan</cp:lastModifiedBy>
  <cp:revision>137</cp:revision>
  <dcterms:created xsi:type="dcterms:W3CDTF">2016-01-04T02:51:00Z</dcterms:created>
  <dcterms:modified xsi:type="dcterms:W3CDTF">2022-09-03T15:05:34Z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F2D4E9155092423BA06210D78893AB4A</vt:lpwstr>
  </property>
  <property fmtid="{D5CDD505-2E9C-101B-9397-08002B2CF9AE}" pid="3" name="KSOProductBuildVer">
    <vt:lpwstr>2052-11.1.0.11875</vt:lpwstr>
  </property>
</Properties>
</file>